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1" r:id="rId1"/>
  </p:sldMasterIdLst>
  <p:sldIdLst>
    <p:sldId id="258" r:id="rId2"/>
    <p:sldId id="256" r:id="rId3"/>
    <p:sldId id="282" r:id="rId4"/>
    <p:sldId id="257" r:id="rId5"/>
    <p:sldId id="260" r:id="rId6"/>
    <p:sldId id="261" r:id="rId7"/>
    <p:sldId id="281" r:id="rId8"/>
    <p:sldId id="262" r:id="rId9"/>
    <p:sldId id="270" r:id="rId10"/>
    <p:sldId id="263" r:id="rId11"/>
    <p:sldId id="266" r:id="rId12"/>
    <p:sldId id="264" r:id="rId13"/>
    <p:sldId id="265" r:id="rId14"/>
    <p:sldId id="271" r:id="rId15"/>
    <p:sldId id="267" r:id="rId16"/>
    <p:sldId id="268" r:id="rId17"/>
    <p:sldId id="269" r:id="rId18"/>
    <p:sldId id="272" r:id="rId19"/>
    <p:sldId id="273" r:id="rId20"/>
    <p:sldId id="275" r:id="rId21"/>
    <p:sldId id="276" r:id="rId22"/>
    <p:sldId id="277" r:id="rId23"/>
    <p:sldId id="278" r:id="rId24"/>
    <p:sldId id="279"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3964"/>
  </p:normalViewPr>
  <p:slideViewPr>
    <p:cSldViewPr snapToGrid="0">
      <p:cViewPr varScale="1">
        <p:scale>
          <a:sx n="119" d="100"/>
          <a:sy n="119" d="100"/>
        </p:scale>
        <p:origin x="3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C92F8C-6BD1-4FE2-858F-73B726DF1223}" type="doc">
      <dgm:prSet loTypeId="urn:microsoft.com/office/officeart/2016/7/layout/RepeatingBendingProcessNew" loCatId="process" qsTypeId="urn:microsoft.com/office/officeart/2005/8/quickstyle/simple1" qsCatId="simple" csTypeId="urn:microsoft.com/office/officeart/2005/8/colors/accent3_2" csCatId="accent3" phldr="1"/>
      <dgm:spPr/>
      <dgm:t>
        <a:bodyPr/>
        <a:lstStyle/>
        <a:p>
          <a:endParaRPr lang="en-US"/>
        </a:p>
      </dgm:t>
    </dgm:pt>
    <dgm:pt modelId="{BDC2BE7E-A431-49C7-A962-BE9C32C9B5C8}">
      <dgm:prSet/>
      <dgm:spPr/>
      <dgm:t>
        <a:bodyPr/>
        <a:lstStyle/>
        <a:p>
          <a:r>
            <a:rPr lang="en-US" dirty="0"/>
            <a:t>Used website </a:t>
          </a:r>
          <a:r>
            <a:rPr lang="en-US" dirty="0" err="1"/>
            <a:t>cargurus.com</a:t>
          </a:r>
          <a:r>
            <a:rPr lang="en-US" dirty="0"/>
            <a:t> as a target data source </a:t>
          </a:r>
        </a:p>
      </dgm:t>
    </dgm:pt>
    <dgm:pt modelId="{F580065B-C310-449F-81F3-6142FE7D5997}" type="parTrans" cxnId="{ECBD82E5-B1E5-46CD-856A-BBEDE7849AB3}">
      <dgm:prSet/>
      <dgm:spPr/>
      <dgm:t>
        <a:bodyPr/>
        <a:lstStyle/>
        <a:p>
          <a:endParaRPr lang="en-US"/>
        </a:p>
      </dgm:t>
    </dgm:pt>
    <dgm:pt modelId="{3D4701B8-2FE4-4E3B-88BD-CAD7FB4F5146}" type="sibTrans" cxnId="{ECBD82E5-B1E5-46CD-856A-BBEDE7849AB3}">
      <dgm:prSet/>
      <dgm:spPr/>
      <dgm:t>
        <a:bodyPr/>
        <a:lstStyle/>
        <a:p>
          <a:endParaRPr lang="en-US"/>
        </a:p>
      </dgm:t>
    </dgm:pt>
    <dgm:pt modelId="{6D52AF8E-A5D6-455B-B45D-69EFD58106F4}">
      <dgm:prSet/>
      <dgm:spPr/>
      <dgm:t>
        <a:bodyPr/>
        <a:lstStyle/>
        <a:p>
          <a:r>
            <a:rPr lang="en-US"/>
            <a:t>Applied web crawling on the website </a:t>
          </a:r>
        </a:p>
      </dgm:t>
    </dgm:pt>
    <dgm:pt modelId="{3702E3EF-F318-4461-9AD4-3D5D633B5464}" type="parTrans" cxnId="{CAD45FC7-2589-40AF-8DBC-9A8B9784E62D}">
      <dgm:prSet/>
      <dgm:spPr/>
      <dgm:t>
        <a:bodyPr/>
        <a:lstStyle/>
        <a:p>
          <a:endParaRPr lang="en-US"/>
        </a:p>
      </dgm:t>
    </dgm:pt>
    <dgm:pt modelId="{DF1C1FE9-3421-4EF1-BA01-AE1075F781C6}" type="sibTrans" cxnId="{CAD45FC7-2589-40AF-8DBC-9A8B9784E62D}">
      <dgm:prSet/>
      <dgm:spPr/>
      <dgm:t>
        <a:bodyPr/>
        <a:lstStyle/>
        <a:p>
          <a:endParaRPr lang="en-US"/>
        </a:p>
      </dgm:t>
    </dgm:pt>
    <dgm:pt modelId="{780DE189-C54C-4F97-BD64-0E069C423D50}">
      <dgm:prSet/>
      <dgm:spPr/>
      <dgm:t>
        <a:bodyPr/>
        <a:lstStyle/>
        <a:p>
          <a:r>
            <a:rPr lang="en-US"/>
            <a:t>Fetched 923 rows and loaded to SQLite database </a:t>
          </a:r>
        </a:p>
      </dgm:t>
    </dgm:pt>
    <dgm:pt modelId="{DC36AA6D-03AD-4799-A8CA-25AB4CE9C415}" type="parTrans" cxnId="{C933641A-6747-4E1D-B1D4-E179C7944F6D}">
      <dgm:prSet/>
      <dgm:spPr/>
      <dgm:t>
        <a:bodyPr/>
        <a:lstStyle/>
        <a:p>
          <a:endParaRPr lang="en-US"/>
        </a:p>
      </dgm:t>
    </dgm:pt>
    <dgm:pt modelId="{7A7F31F2-FD10-422B-BD95-2E53451B832D}" type="sibTrans" cxnId="{C933641A-6747-4E1D-B1D4-E179C7944F6D}">
      <dgm:prSet/>
      <dgm:spPr/>
      <dgm:t>
        <a:bodyPr/>
        <a:lstStyle/>
        <a:p>
          <a:endParaRPr lang="en-US"/>
        </a:p>
      </dgm:t>
    </dgm:pt>
    <dgm:pt modelId="{A84211E7-8AF7-4623-B16B-1E890BB63C57}">
      <dgm:prSet/>
      <dgm:spPr/>
      <dgm:t>
        <a:bodyPr/>
        <a:lstStyle/>
        <a:p>
          <a:r>
            <a:rPr lang="en-US"/>
            <a:t>Performed data cleaning on the loaded data </a:t>
          </a:r>
        </a:p>
      </dgm:t>
    </dgm:pt>
    <dgm:pt modelId="{FC135197-60B4-430F-BC63-5ACA03C4287B}" type="parTrans" cxnId="{86A169AB-0DCB-482C-8807-C600E2DD45F7}">
      <dgm:prSet/>
      <dgm:spPr/>
      <dgm:t>
        <a:bodyPr/>
        <a:lstStyle/>
        <a:p>
          <a:endParaRPr lang="en-US"/>
        </a:p>
      </dgm:t>
    </dgm:pt>
    <dgm:pt modelId="{4E0BC819-7E8F-452E-A381-4341330A0339}" type="sibTrans" cxnId="{86A169AB-0DCB-482C-8807-C600E2DD45F7}">
      <dgm:prSet/>
      <dgm:spPr/>
      <dgm:t>
        <a:bodyPr/>
        <a:lstStyle/>
        <a:p>
          <a:endParaRPr lang="en-US"/>
        </a:p>
      </dgm:t>
    </dgm:pt>
    <dgm:pt modelId="{184556C3-2578-4557-BE96-860A472BFF53}">
      <dgm:prSet/>
      <dgm:spPr/>
      <dgm:t>
        <a:bodyPr/>
        <a:lstStyle/>
        <a:p>
          <a:r>
            <a:rPr lang="en-US"/>
            <a:t>Applied below data analysis methods to understand the market:</a:t>
          </a:r>
        </a:p>
      </dgm:t>
    </dgm:pt>
    <dgm:pt modelId="{180E66A7-4A0D-420A-8B2A-57BBFE4845FF}" type="parTrans" cxnId="{6B303526-0889-4098-84CA-ABA1DBD86FAA}">
      <dgm:prSet/>
      <dgm:spPr/>
      <dgm:t>
        <a:bodyPr/>
        <a:lstStyle/>
        <a:p>
          <a:endParaRPr lang="en-US"/>
        </a:p>
      </dgm:t>
    </dgm:pt>
    <dgm:pt modelId="{7CA1EF00-4300-475A-957F-A061C6350E62}" type="sibTrans" cxnId="{6B303526-0889-4098-84CA-ABA1DBD86FAA}">
      <dgm:prSet/>
      <dgm:spPr/>
      <dgm:t>
        <a:bodyPr/>
        <a:lstStyle/>
        <a:p>
          <a:endParaRPr lang="en-US"/>
        </a:p>
      </dgm:t>
    </dgm:pt>
    <dgm:pt modelId="{FCA90B5A-E4FA-47E1-AF45-22226BCAC3BA}">
      <dgm:prSet/>
      <dgm:spPr/>
      <dgm:t>
        <a:bodyPr/>
        <a:lstStyle/>
        <a:p>
          <a:r>
            <a:rPr lang="en-US"/>
            <a:t>Regression </a:t>
          </a:r>
        </a:p>
      </dgm:t>
    </dgm:pt>
    <dgm:pt modelId="{C289C743-1BFF-41A3-8047-1A268037F4B2}" type="parTrans" cxnId="{70AC2658-32E4-406C-8905-5F196F9A2882}">
      <dgm:prSet/>
      <dgm:spPr/>
      <dgm:t>
        <a:bodyPr/>
        <a:lstStyle/>
        <a:p>
          <a:endParaRPr lang="en-US"/>
        </a:p>
      </dgm:t>
    </dgm:pt>
    <dgm:pt modelId="{FC2BE375-10CE-40D1-9470-8E599EC91556}" type="sibTrans" cxnId="{70AC2658-32E4-406C-8905-5F196F9A2882}">
      <dgm:prSet/>
      <dgm:spPr/>
      <dgm:t>
        <a:bodyPr/>
        <a:lstStyle/>
        <a:p>
          <a:endParaRPr lang="en-US"/>
        </a:p>
      </dgm:t>
    </dgm:pt>
    <dgm:pt modelId="{5622921E-4F02-4736-A8E5-41736E46A8B6}">
      <dgm:prSet/>
      <dgm:spPr/>
      <dgm:t>
        <a:bodyPr/>
        <a:lstStyle/>
        <a:p>
          <a:r>
            <a:rPr lang="en-US"/>
            <a:t>Visualization</a:t>
          </a:r>
        </a:p>
      </dgm:t>
    </dgm:pt>
    <dgm:pt modelId="{9C77CAC5-CB13-4020-AFAC-939B1C9D7C0A}" type="parTrans" cxnId="{0F1B4768-6791-42D5-9183-EE01700FB13E}">
      <dgm:prSet/>
      <dgm:spPr/>
      <dgm:t>
        <a:bodyPr/>
        <a:lstStyle/>
        <a:p>
          <a:endParaRPr lang="en-US"/>
        </a:p>
      </dgm:t>
    </dgm:pt>
    <dgm:pt modelId="{63770492-EC66-4490-8217-99978CB8790D}" type="sibTrans" cxnId="{0F1B4768-6791-42D5-9183-EE01700FB13E}">
      <dgm:prSet/>
      <dgm:spPr/>
      <dgm:t>
        <a:bodyPr/>
        <a:lstStyle/>
        <a:p>
          <a:endParaRPr lang="en-US"/>
        </a:p>
      </dgm:t>
    </dgm:pt>
    <dgm:pt modelId="{1B1BF041-D69F-4BAE-B298-458E7C0773A0}">
      <dgm:prSet/>
      <dgm:spPr/>
      <dgm:t>
        <a:bodyPr/>
        <a:lstStyle/>
        <a:p>
          <a:r>
            <a:rPr lang="en-US"/>
            <a:t>Descriptive analysis </a:t>
          </a:r>
        </a:p>
      </dgm:t>
    </dgm:pt>
    <dgm:pt modelId="{AF44DFE3-FDF7-4CC2-A02B-FEBB8B175151}" type="parTrans" cxnId="{E8461401-744D-42B8-9288-BF7BAF6E813B}">
      <dgm:prSet/>
      <dgm:spPr/>
      <dgm:t>
        <a:bodyPr/>
        <a:lstStyle/>
        <a:p>
          <a:endParaRPr lang="en-US"/>
        </a:p>
      </dgm:t>
    </dgm:pt>
    <dgm:pt modelId="{988E15BC-A06F-4E5C-A3B9-28BFC60492F6}" type="sibTrans" cxnId="{E8461401-744D-42B8-9288-BF7BAF6E813B}">
      <dgm:prSet/>
      <dgm:spPr/>
      <dgm:t>
        <a:bodyPr/>
        <a:lstStyle/>
        <a:p>
          <a:endParaRPr lang="en-US"/>
        </a:p>
      </dgm:t>
    </dgm:pt>
    <dgm:pt modelId="{B39D54B9-57BD-4E74-B8DE-F12BA22FC57A}">
      <dgm:prSet/>
      <dgm:spPr/>
      <dgm:t>
        <a:bodyPr/>
        <a:lstStyle/>
        <a:p>
          <a:r>
            <a:rPr lang="en-US"/>
            <a:t>Provided insights on data majorly focusing on Price analysis</a:t>
          </a:r>
        </a:p>
      </dgm:t>
    </dgm:pt>
    <dgm:pt modelId="{447CC56F-A1E9-4B03-8DD1-616E7E3EC24B}" type="parTrans" cxnId="{FB6342FD-6997-4032-BEBB-98F9A89D7ADF}">
      <dgm:prSet/>
      <dgm:spPr/>
      <dgm:t>
        <a:bodyPr/>
        <a:lstStyle/>
        <a:p>
          <a:endParaRPr lang="en-US"/>
        </a:p>
      </dgm:t>
    </dgm:pt>
    <dgm:pt modelId="{F169CC6B-DDF4-4B79-AB61-DA9006327DF8}" type="sibTrans" cxnId="{FB6342FD-6997-4032-BEBB-98F9A89D7ADF}">
      <dgm:prSet/>
      <dgm:spPr/>
      <dgm:t>
        <a:bodyPr/>
        <a:lstStyle/>
        <a:p>
          <a:endParaRPr lang="en-US"/>
        </a:p>
      </dgm:t>
    </dgm:pt>
    <dgm:pt modelId="{CCC0585C-CF4D-3B4E-BF16-0F73C69D4B71}" type="pres">
      <dgm:prSet presAssocID="{F3C92F8C-6BD1-4FE2-858F-73B726DF1223}" presName="Name0" presStyleCnt="0">
        <dgm:presLayoutVars>
          <dgm:dir/>
          <dgm:resizeHandles val="exact"/>
        </dgm:presLayoutVars>
      </dgm:prSet>
      <dgm:spPr/>
    </dgm:pt>
    <dgm:pt modelId="{D2D788E5-959E-7A4B-89D4-686D729C8B69}" type="pres">
      <dgm:prSet presAssocID="{BDC2BE7E-A431-49C7-A962-BE9C32C9B5C8}" presName="node" presStyleLbl="node1" presStyleIdx="0" presStyleCnt="6" custLinFactNeighborX="1620" custLinFactNeighborY="-3013">
        <dgm:presLayoutVars>
          <dgm:bulletEnabled val="1"/>
        </dgm:presLayoutVars>
      </dgm:prSet>
      <dgm:spPr/>
    </dgm:pt>
    <dgm:pt modelId="{FD07DDDA-BABF-9E45-923F-B7BDC8178F11}" type="pres">
      <dgm:prSet presAssocID="{3D4701B8-2FE4-4E3B-88BD-CAD7FB4F5146}" presName="sibTrans" presStyleLbl="sibTrans1D1" presStyleIdx="0" presStyleCnt="5"/>
      <dgm:spPr/>
    </dgm:pt>
    <dgm:pt modelId="{6000D3B5-753E-E649-A4B2-7503BBD1210D}" type="pres">
      <dgm:prSet presAssocID="{3D4701B8-2FE4-4E3B-88BD-CAD7FB4F5146}" presName="connectorText" presStyleLbl="sibTrans1D1" presStyleIdx="0" presStyleCnt="5"/>
      <dgm:spPr/>
    </dgm:pt>
    <dgm:pt modelId="{B09A921B-AF1D-344F-A0FB-18B9815DFBD8}" type="pres">
      <dgm:prSet presAssocID="{6D52AF8E-A5D6-455B-B45D-69EFD58106F4}" presName="node" presStyleLbl="node1" presStyleIdx="1" presStyleCnt="6" custLinFactNeighborY="-2717">
        <dgm:presLayoutVars>
          <dgm:bulletEnabled val="1"/>
        </dgm:presLayoutVars>
      </dgm:prSet>
      <dgm:spPr/>
    </dgm:pt>
    <dgm:pt modelId="{1AF065DE-E101-CC47-8424-1EEDFF4525D8}" type="pres">
      <dgm:prSet presAssocID="{DF1C1FE9-3421-4EF1-BA01-AE1075F781C6}" presName="sibTrans" presStyleLbl="sibTrans1D1" presStyleIdx="1" presStyleCnt="5"/>
      <dgm:spPr/>
    </dgm:pt>
    <dgm:pt modelId="{49A8B96D-D444-D94F-B759-F25F24BEA9D8}" type="pres">
      <dgm:prSet presAssocID="{DF1C1FE9-3421-4EF1-BA01-AE1075F781C6}" presName="connectorText" presStyleLbl="sibTrans1D1" presStyleIdx="1" presStyleCnt="5"/>
      <dgm:spPr/>
    </dgm:pt>
    <dgm:pt modelId="{853025C3-0F7C-E341-979B-1F4AAC1EB215}" type="pres">
      <dgm:prSet presAssocID="{780DE189-C54C-4F97-BD64-0E069C423D50}" presName="node" presStyleLbl="node1" presStyleIdx="2" presStyleCnt="6" custLinFactNeighborY="-2860">
        <dgm:presLayoutVars>
          <dgm:bulletEnabled val="1"/>
        </dgm:presLayoutVars>
      </dgm:prSet>
      <dgm:spPr/>
    </dgm:pt>
    <dgm:pt modelId="{00F3DDE8-6422-D945-A92D-B4E5BBACFD08}" type="pres">
      <dgm:prSet presAssocID="{7A7F31F2-FD10-422B-BD95-2E53451B832D}" presName="sibTrans" presStyleLbl="sibTrans1D1" presStyleIdx="2" presStyleCnt="5"/>
      <dgm:spPr/>
    </dgm:pt>
    <dgm:pt modelId="{2DD06D6E-C30B-794A-939D-489DA2788286}" type="pres">
      <dgm:prSet presAssocID="{7A7F31F2-FD10-422B-BD95-2E53451B832D}" presName="connectorText" presStyleLbl="sibTrans1D1" presStyleIdx="2" presStyleCnt="5"/>
      <dgm:spPr/>
    </dgm:pt>
    <dgm:pt modelId="{F2EA986C-05B8-7E44-B695-9C791CD81BB2}" type="pres">
      <dgm:prSet presAssocID="{A84211E7-8AF7-4623-B16B-1E890BB63C57}" presName="node" presStyleLbl="node1" presStyleIdx="3" presStyleCnt="6">
        <dgm:presLayoutVars>
          <dgm:bulletEnabled val="1"/>
        </dgm:presLayoutVars>
      </dgm:prSet>
      <dgm:spPr/>
    </dgm:pt>
    <dgm:pt modelId="{60ABA4F1-0814-E041-A733-46132176E2A7}" type="pres">
      <dgm:prSet presAssocID="{4E0BC819-7E8F-452E-A381-4341330A0339}" presName="sibTrans" presStyleLbl="sibTrans1D1" presStyleIdx="3" presStyleCnt="5"/>
      <dgm:spPr/>
    </dgm:pt>
    <dgm:pt modelId="{58AF8C91-1E3D-A245-94B4-5BE1FBE71D8C}" type="pres">
      <dgm:prSet presAssocID="{4E0BC819-7E8F-452E-A381-4341330A0339}" presName="connectorText" presStyleLbl="sibTrans1D1" presStyleIdx="3" presStyleCnt="5"/>
      <dgm:spPr/>
    </dgm:pt>
    <dgm:pt modelId="{C520335B-A2D3-724F-A002-5C64F3728E8E}" type="pres">
      <dgm:prSet presAssocID="{184556C3-2578-4557-BE96-860A472BFF53}" presName="node" presStyleLbl="node1" presStyleIdx="4" presStyleCnt="6">
        <dgm:presLayoutVars>
          <dgm:bulletEnabled val="1"/>
        </dgm:presLayoutVars>
      </dgm:prSet>
      <dgm:spPr/>
    </dgm:pt>
    <dgm:pt modelId="{48DD42C8-77F2-ED49-BA31-5ED937734198}" type="pres">
      <dgm:prSet presAssocID="{7CA1EF00-4300-475A-957F-A061C6350E62}" presName="sibTrans" presStyleLbl="sibTrans1D1" presStyleIdx="4" presStyleCnt="5"/>
      <dgm:spPr/>
    </dgm:pt>
    <dgm:pt modelId="{22DD7E98-A7FC-BA42-A05B-17E92831D798}" type="pres">
      <dgm:prSet presAssocID="{7CA1EF00-4300-475A-957F-A061C6350E62}" presName="connectorText" presStyleLbl="sibTrans1D1" presStyleIdx="4" presStyleCnt="5"/>
      <dgm:spPr/>
    </dgm:pt>
    <dgm:pt modelId="{E83C216C-A994-3649-9510-FE5C36980AB5}" type="pres">
      <dgm:prSet presAssocID="{B39D54B9-57BD-4E74-B8DE-F12BA22FC57A}" presName="node" presStyleLbl="node1" presStyleIdx="5" presStyleCnt="6">
        <dgm:presLayoutVars>
          <dgm:bulletEnabled val="1"/>
        </dgm:presLayoutVars>
      </dgm:prSet>
      <dgm:spPr/>
    </dgm:pt>
  </dgm:ptLst>
  <dgm:cxnLst>
    <dgm:cxn modelId="{E8461401-744D-42B8-9288-BF7BAF6E813B}" srcId="{184556C3-2578-4557-BE96-860A472BFF53}" destId="{1B1BF041-D69F-4BAE-B298-458E7C0773A0}" srcOrd="2" destOrd="0" parTransId="{AF44DFE3-FDF7-4CC2-A02B-FEBB8B175151}" sibTransId="{988E15BC-A06F-4E5C-A3B9-28BFC60492F6}"/>
    <dgm:cxn modelId="{7AE26A0B-A06B-0046-A2B5-A860D15E2FE2}" type="presOf" srcId="{BDC2BE7E-A431-49C7-A962-BE9C32C9B5C8}" destId="{D2D788E5-959E-7A4B-89D4-686D729C8B69}" srcOrd="0" destOrd="0" presId="urn:microsoft.com/office/officeart/2016/7/layout/RepeatingBendingProcessNew"/>
    <dgm:cxn modelId="{9900E910-2BB7-C44E-9C23-AE383593288F}" type="presOf" srcId="{7CA1EF00-4300-475A-957F-A061C6350E62}" destId="{22DD7E98-A7FC-BA42-A05B-17E92831D798}" srcOrd="1" destOrd="0" presId="urn:microsoft.com/office/officeart/2016/7/layout/RepeatingBendingProcessNew"/>
    <dgm:cxn modelId="{288E8E17-8362-C548-B969-39E0308DDEDB}" type="presOf" srcId="{3D4701B8-2FE4-4E3B-88BD-CAD7FB4F5146}" destId="{6000D3B5-753E-E649-A4B2-7503BBD1210D}" srcOrd="1" destOrd="0" presId="urn:microsoft.com/office/officeart/2016/7/layout/RepeatingBendingProcessNew"/>
    <dgm:cxn modelId="{C933641A-6747-4E1D-B1D4-E179C7944F6D}" srcId="{F3C92F8C-6BD1-4FE2-858F-73B726DF1223}" destId="{780DE189-C54C-4F97-BD64-0E069C423D50}" srcOrd="2" destOrd="0" parTransId="{DC36AA6D-03AD-4799-A8CA-25AB4CE9C415}" sibTransId="{7A7F31F2-FD10-422B-BD95-2E53451B832D}"/>
    <dgm:cxn modelId="{6B303526-0889-4098-84CA-ABA1DBD86FAA}" srcId="{F3C92F8C-6BD1-4FE2-858F-73B726DF1223}" destId="{184556C3-2578-4557-BE96-860A472BFF53}" srcOrd="4" destOrd="0" parTransId="{180E66A7-4A0D-420A-8B2A-57BBFE4845FF}" sibTransId="{7CA1EF00-4300-475A-957F-A061C6350E62}"/>
    <dgm:cxn modelId="{E7990031-2A2D-5640-966C-E74A2F4DBE93}" type="presOf" srcId="{3D4701B8-2FE4-4E3B-88BD-CAD7FB4F5146}" destId="{FD07DDDA-BABF-9E45-923F-B7BDC8178F11}" srcOrd="0" destOrd="0" presId="urn:microsoft.com/office/officeart/2016/7/layout/RepeatingBendingProcessNew"/>
    <dgm:cxn modelId="{952EBF38-10DA-F646-B02F-BAD9443AE034}" type="presOf" srcId="{7A7F31F2-FD10-422B-BD95-2E53451B832D}" destId="{2DD06D6E-C30B-794A-939D-489DA2788286}" srcOrd="1" destOrd="0" presId="urn:microsoft.com/office/officeart/2016/7/layout/RepeatingBendingProcessNew"/>
    <dgm:cxn modelId="{8849A84A-A4E2-344E-8553-4E03DE9E7782}" type="presOf" srcId="{A84211E7-8AF7-4623-B16B-1E890BB63C57}" destId="{F2EA986C-05B8-7E44-B695-9C791CD81BB2}" srcOrd="0" destOrd="0" presId="urn:microsoft.com/office/officeart/2016/7/layout/RepeatingBendingProcessNew"/>
    <dgm:cxn modelId="{E9FF1458-A48F-EF4A-B4C8-24FED6685F47}" type="presOf" srcId="{DF1C1FE9-3421-4EF1-BA01-AE1075F781C6}" destId="{1AF065DE-E101-CC47-8424-1EEDFF4525D8}" srcOrd="0" destOrd="0" presId="urn:microsoft.com/office/officeart/2016/7/layout/RepeatingBendingProcessNew"/>
    <dgm:cxn modelId="{70AC2658-32E4-406C-8905-5F196F9A2882}" srcId="{184556C3-2578-4557-BE96-860A472BFF53}" destId="{FCA90B5A-E4FA-47E1-AF45-22226BCAC3BA}" srcOrd="0" destOrd="0" parTransId="{C289C743-1BFF-41A3-8047-1A268037F4B2}" sibTransId="{FC2BE375-10CE-40D1-9470-8E599EC91556}"/>
    <dgm:cxn modelId="{68AC025F-8994-0342-8D67-A67D8A0729AA}" type="presOf" srcId="{4E0BC819-7E8F-452E-A381-4341330A0339}" destId="{58AF8C91-1E3D-A245-94B4-5BE1FBE71D8C}" srcOrd="1" destOrd="0" presId="urn:microsoft.com/office/officeart/2016/7/layout/RepeatingBendingProcessNew"/>
    <dgm:cxn modelId="{982A1F60-B8F8-E848-BD37-3BF31E9A842C}" type="presOf" srcId="{7CA1EF00-4300-475A-957F-A061C6350E62}" destId="{48DD42C8-77F2-ED49-BA31-5ED937734198}" srcOrd="0" destOrd="0" presId="urn:microsoft.com/office/officeart/2016/7/layout/RepeatingBendingProcessNew"/>
    <dgm:cxn modelId="{FAD58665-AD77-254C-9275-F22675E5B64D}" type="presOf" srcId="{FCA90B5A-E4FA-47E1-AF45-22226BCAC3BA}" destId="{C520335B-A2D3-724F-A002-5C64F3728E8E}" srcOrd="0" destOrd="1" presId="urn:microsoft.com/office/officeart/2016/7/layout/RepeatingBendingProcessNew"/>
    <dgm:cxn modelId="{0F1B4768-6791-42D5-9183-EE01700FB13E}" srcId="{184556C3-2578-4557-BE96-860A472BFF53}" destId="{5622921E-4F02-4736-A8E5-41736E46A8B6}" srcOrd="1" destOrd="0" parTransId="{9C77CAC5-CB13-4020-AFAC-939B1C9D7C0A}" sibTransId="{63770492-EC66-4490-8217-99978CB8790D}"/>
    <dgm:cxn modelId="{61B8B3A0-89F9-404B-96AB-3AD43A3D11CD}" type="presOf" srcId="{F3C92F8C-6BD1-4FE2-858F-73B726DF1223}" destId="{CCC0585C-CF4D-3B4E-BF16-0F73C69D4B71}" srcOrd="0" destOrd="0" presId="urn:microsoft.com/office/officeart/2016/7/layout/RepeatingBendingProcessNew"/>
    <dgm:cxn modelId="{86A169AB-0DCB-482C-8807-C600E2DD45F7}" srcId="{F3C92F8C-6BD1-4FE2-858F-73B726DF1223}" destId="{A84211E7-8AF7-4623-B16B-1E890BB63C57}" srcOrd="3" destOrd="0" parTransId="{FC135197-60B4-430F-BC63-5ACA03C4287B}" sibTransId="{4E0BC819-7E8F-452E-A381-4341330A0339}"/>
    <dgm:cxn modelId="{908B0BB6-1E12-ED4A-BDEC-12C9F8101EEB}" type="presOf" srcId="{DF1C1FE9-3421-4EF1-BA01-AE1075F781C6}" destId="{49A8B96D-D444-D94F-B759-F25F24BEA9D8}" srcOrd="1" destOrd="0" presId="urn:microsoft.com/office/officeart/2016/7/layout/RepeatingBendingProcessNew"/>
    <dgm:cxn modelId="{F8B1B7B6-7971-C040-B23C-20DF8B725AB9}" type="presOf" srcId="{B39D54B9-57BD-4E74-B8DE-F12BA22FC57A}" destId="{E83C216C-A994-3649-9510-FE5C36980AB5}" srcOrd="0" destOrd="0" presId="urn:microsoft.com/office/officeart/2016/7/layout/RepeatingBendingProcessNew"/>
    <dgm:cxn modelId="{D4B5FBB7-9D6D-3D41-AFB9-326C6FE80CCC}" type="presOf" srcId="{184556C3-2578-4557-BE96-860A472BFF53}" destId="{C520335B-A2D3-724F-A002-5C64F3728E8E}" srcOrd="0" destOrd="0" presId="urn:microsoft.com/office/officeart/2016/7/layout/RepeatingBendingProcessNew"/>
    <dgm:cxn modelId="{4FF19ABA-86C3-FC4F-9525-CD49BEB1D70F}" type="presOf" srcId="{4E0BC819-7E8F-452E-A381-4341330A0339}" destId="{60ABA4F1-0814-E041-A733-46132176E2A7}" srcOrd="0" destOrd="0" presId="urn:microsoft.com/office/officeart/2016/7/layout/RepeatingBendingProcessNew"/>
    <dgm:cxn modelId="{3708A1BA-6B6E-2947-A500-8E1248AC16D3}" type="presOf" srcId="{780DE189-C54C-4F97-BD64-0E069C423D50}" destId="{853025C3-0F7C-E341-979B-1F4AAC1EB215}" srcOrd="0" destOrd="0" presId="urn:microsoft.com/office/officeart/2016/7/layout/RepeatingBendingProcessNew"/>
    <dgm:cxn modelId="{AD536AC0-71AF-CC41-8D74-EA25DDA81AE1}" type="presOf" srcId="{7A7F31F2-FD10-422B-BD95-2E53451B832D}" destId="{00F3DDE8-6422-D945-A92D-B4E5BBACFD08}" srcOrd="0" destOrd="0" presId="urn:microsoft.com/office/officeart/2016/7/layout/RepeatingBendingProcessNew"/>
    <dgm:cxn modelId="{CAD45FC7-2589-40AF-8DBC-9A8B9784E62D}" srcId="{F3C92F8C-6BD1-4FE2-858F-73B726DF1223}" destId="{6D52AF8E-A5D6-455B-B45D-69EFD58106F4}" srcOrd="1" destOrd="0" parTransId="{3702E3EF-F318-4461-9AD4-3D5D633B5464}" sibTransId="{DF1C1FE9-3421-4EF1-BA01-AE1075F781C6}"/>
    <dgm:cxn modelId="{1FDE79D2-B2E9-1846-B07B-466A93D9D807}" type="presOf" srcId="{6D52AF8E-A5D6-455B-B45D-69EFD58106F4}" destId="{B09A921B-AF1D-344F-A0FB-18B9815DFBD8}" srcOrd="0" destOrd="0" presId="urn:microsoft.com/office/officeart/2016/7/layout/RepeatingBendingProcessNew"/>
    <dgm:cxn modelId="{84333AE4-C8F1-824F-8A7A-69FC9D4DBC24}" type="presOf" srcId="{1B1BF041-D69F-4BAE-B298-458E7C0773A0}" destId="{C520335B-A2D3-724F-A002-5C64F3728E8E}" srcOrd="0" destOrd="3" presId="urn:microsoft.com/office/officeart/2016/7/layout/RepeatingBendingProcessNew"/>
    <dgm:cxn modelId="{ECBD82E5-B1E5-46CD-856A-BBEDE7849AB3}" srcId="{F3C92F8C-6BD1-4FE2-858F-73B726DF1223}" destId="{BDC2BE7E-A431-49C7-A962-BE9C32C9B5C8}" srcOrd="0" destOrd="0" parTransId="{F580065B-C310-449F-81F3-6142FE7D5997}" sibTransId="{3D4701B8-2FE4-4E3B-88BD-CAD7FB4F5146}"/>
    <dgm:cxn modelId="{AE70ADF2-19F2-4B4F-B629-82070394C100}" type="presOf" srcId="{5622921E-4F02-4736-A8E5-41736E46A8B6}" destId="{C520335B-A2D3-724F-A002-5C64F3728E8E}" srcOrd="0" destOrd="2" presId="urn:microsoft.com/office/officeart/2016/7/layout/RepeatingBendingProcessNew"/>
    <dgm:cxn modelId="{FB6342FD-6997-4032-BEBB-98F9A89D7ADF}" srcId="{F3C92F8C-6BD1-4FE2-858F-73B726DF1223}" destId="{B39D54B9-57BD-4E74-B8DE-F12BA22FC57A}" srcOrd="5" destOrd="0" parTransId="{447CC56F-A1E9-4B03-8DD1-616E7E3EC24B}" sibTransId="{F169CC6B-DDF4-4B79-AB61-DA9006327DF8}"/>
    <dgm:cxn modelId="{7F44537F-B7E2-6040-9F30-2F52EA2A6813}" type="presParOf" srcId="{CCC0585C-CF4D-3B4E-BF16-0F73C69D4B71}" destId="{D2D788E5-959E-7A4B-89D4-686D729C8B69}" srcOrd="0" destOrd="0" presId="urn:microsoft.com/office/officeart/2016/7/layout/RepeatingBendingProcessNew"/>
    <dgm:cxn modelId="{3B2C8567-CC9F-E34F-A4D5-8F25FBB25F3A}" type="presParOf" srcId="{CCC0585C-CF4D-3B4E-BF16-0F73C69D4B71}" destId="{FD07DDDA-BABF-9E45-923F-B7BDC8178F11}" srcOrd="1" destOrd="0" presId="urn:microsoft.com/office/officeart/2016/7/layout/RepeatingBendingProcessNew"/>
    <dgm:cxn modelId="{A8FDFFAA-119C-7C4C-8ADA-466EFB995E9D}" type="presParOf" srcId="{FD07DDDA-BABF-9E45-923F-B7BDC8178F11}" destId="{6000D3B5-753E-E649-A4B2-7503BBD1210D}" srcOrd="0" destOrd="0" presId="urn:microsoft.com/office/officeart/2016/7/layout/RepeatingBendingProcessNew"/>
    <dgm:cxn modelId="{F4102A27-C4E8-F84B-AF6C-C7115465A15A}" type="presParOf" srcId="{CCC0585C-CF4D-3B4E-BF16-0F73C69D4B71}" destId="{B09A921B-AF1D-344F-A0FB-18B9815DFBD8}" srcOrd="2" destOrd="0" presId="urn:microsoft.com/office/officeart/2016/7/layout/RepeatingBendingProcessNew"/>
    <dgm:cxn modelId="{D84E1198-93D3-5C4F-AC22-CA0A5813C094}" type="presParOf" srcId="{CCC0585C-CF4D-3B4E-BF16-0F73C69D4B71}" destId="{1AF065DE-E101-CC47-8424-1EEDFF4525D8}" srcOrd="3" destOrd="0" presId="urn:microsoft.com/office/officeart/2016/7/layout/RepeatingBendingProcessNew"/>
    <dgm:cxn modelId="{EBF476D2-8AB8-FF49-AE64-7203836A8612}" type="presParOf" srcId="{1AF065DE-E101-CC47-8424-1EEDFF4525D8}" destId="{49A8B96D-D444-D94F-B759-F25F24BEA9D8}" srcOrd="0" destOrd="0" presId="urn:microsoft.com/office/officeart/2016/7/layout/RepeatingBendingProcessNew"/>
    <dgm:cxn modelId="{FEB666BD-89BB-A04E-92DB-091EDBB0C466}" type="presParOf" srcId="{CCC0585C-CF4D-3B4E-BF16-0F73C69D4B71}" destId="{853025C3-0F7C-E341-979B-1F4AAC1EB215}" srcOrd="4" destOrd="0" presId="urn:microsoft.com/office/officeart/2016/7/layout/RepeatingBendingProcessNew"/>
    <dgm:cxn modelId="{4A50298F-92B4-6144-90FA-519D0BEB42CA}" type="presParOf" srcId="{CCC0585C-CF4D-3B4E-BF16-0F73C69D4B71}" destId="{00F3DDE8-6422-D945-A92D-B4E5BBACFD08}" srcOrd="5" destOrd="0" presId="urn:microsoft.com/office/officeart/2016/7/layout/RepeatingBendingProcessNew"/>
    <dgm:cxn modelId="{15F91F36-B37E-4F41-823C-11E8ABEC3E67}" type="presParOf" srcId="{00F3DDE8-6422-D945-A92D-B4E5BBACFD08}" destId="{2DD06D6E-C30B-794A-939D-489DA2788286}" srcOrd="0" destOrd="0" presId="urn:microsoft.com/office/officeart/2016/7/layout/RepeatingBendingProcessNew"/>
    <dgm:cxn modelId="{5E194FEA-3AD7-6444-85AA-8FF283FD05E3}" type="presParOf" srcId="{CCC0585C-CF4D-3B4E-BF16-0F73C69D4B71}" destId="{F2EA986C-05B8-7E44-B695-9C791CD81BB2}" srcOrd="6" destOrd="0" presId="urn:microsoft.com/office/officeart/2016/7/layout/RepeatingBendingProcessNew"/>
    <dgm:cxn modelId="{156F4F25-F4EA-5141-9389-ACFF8348347B}" type="presParOf" srcId="{CCC0585C-CF4D-3B4E-BF16-0F73C69D4B71}" destId="{60ABA4F1-0814-E041-A733-46132176E2A7}" srcOrd="7" destOrd="0" presId="urn:microsoft.com/office/officeart/2016/7/layout/RepeatingBendingProcessNew"/>
    <dgm:cxn modelId="{E86F7D98-53F2-814D-B360-891FF12D22B8}" type="presParOf" srcId="{60ABA4F1-0814-E041-A733-46132176E2A7}" destId="{58AF8C91-1E3D-A245-94B4-5BE1FBE71D8C}" srcOrd="0" destOrd="0" presId="urn:microsoft.com/office/officeart/2016/7/layout/RepeatingBendingProcessNew"/>
    <dgm:cxn modelId="{8C794C25-32DD-144D-95E6-8A14DBEF90E3}" type="presParOf" srcId="{CCC0585C-CF4D-3B4E-BF16-0F73C69D4B71}" destId="{C520335B-A2D3-724F-A002-5C64F3728E8E}" srcOrd="8" destOrd="0" presId="urn:microsoft.com/office/officeart/2016/7/layout/RepeatingBendingProcessNew"/>
    <dgm:cxn modelId="{65B987F2-07F2-6A4C-A9E1-400CE77E8372}" type="presParOf" srcId="{CCC0585C-CF4D-3B4E-BF16-0F73C69D4B71}" destId="{48DD42C8-77F2-ED49-BA31-5ED937734198}" srcOrd="9" destOrd="0" presId="urn:microsoft.com/office/officeart/2016/7/layout/RepeatingBendingProcessNew"/>
    <dgm:cxn modelId="{1A4C4404-5250-184B-92BB-371F1A857F71}" type="presParOf" srcId="{48DD42C8-77F2-ED49-BA31-5ED937734198}" destId="{22DD7E98-A7FC-BA42-A05B-17E92831D798}" srcOrd="0" destOrd="0" presId="urn:microsoft.com/office/officeart/2016/7/layout/RepeatingBendingProcessNew"/>
    <dgm:cxn modelId="{B14EE72C-D5CF-834F-9DE5-86D01D644BC9}" type="presParOf" srcId="{CCC0585C-CF4D-3B4E-BF16-0F73C69D4B71}" destId="{E83C216C-A994-3649-9510-FE5C36980AB5}"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07DDDA-BABF-9E45-923F-B7BDC8178F11}">
      <dsp:nvSpPr>
        <dsp:cNvPr id="0" name=""/>
        <dsp:cNvSpPr/>
      </dsp:nvSpPr>
      <dsp:spPr>
        <a:xfrm>
          <a:off x="3192169" y="1189823"/>
          <a:ext cx="639632" cy="91440"/>
        </a:xfrm>
        <a:custGeom>
          <a:avLst/>
          <a:gdLst/>
          <a:ahLst/>
          <a:cxnLst/>
          <a:rect l="0" t="0" r="0" b="0"/>
          <a:pathLst>
            <a:path>
              <a:moveTo>
                <a:pt x="0" y="45720"/>
              </a:moveTo>
              <a:lnTo>
                <a:pt x="336916" y="45720"/>
              </a:lnTo>
              <a:lnTo>
                <a:pt x="336916" y="51287"/>
              </a:lnTo>
              <a:lnTo>
                <a:pt x="639632" y="51287"/>
              </a:lnTo>
            </a:path>
          </a:pathLst>
        </a:custGeom>
        <a:noFill/>
        <a:ln w="635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95229" y="1231938"/>
        <a:ext cx="33512" cy="7210"/>
      </dsp:txXfrm>
    </dsp:sp>
    <dsp:sp modelId="{D2D788E5-959E-7A4B-89D4-686D729C8B69}">
      <dsp:nvSpPr>
        <dsp:cNvPr id="0" name=""/>
        <dsp:cNvSpPr/>
      </dsp:nvSpPr>
      <dsp:spPr>
        <a:xfrm>
          <a:off x="59112" y="295086"/>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ctr" anchorCtr="0">
          <a:noAutofit/>
        </a:bodyPr>
        <a:lstStyle/>
        <a:p>
          <a:pPr marL="0" lvl="0" indent="0" algn="ctr" defTabSz="844550">
            <a:lnSpc>
              <a:spcPct val="90000"/>
            </a:lnSpc>
            <a:spcBef>
              <a:spcPct val="0"/>
            </a:spcBef>
            <a:spcAft>
              <a:spcPct val="35000"/>
            </a:spcAft>
            <a:buNone/>
          </a:pPr>
          <a:r>
            <a:rPr lang="en-US" sz="1900" kern="1200" dirty="0"/>
            <a:t>Used website </a:t>
          </a:r>
          <a:r>
            <a:rPr lang="en-US" sz="1900" kern="1200" dirty="0" err="1"/>
            <a:t>cargurus.com</a:t>
          </a:r>
          <a:r>
            <a:rPr lang="en-US" sz="1900" kern="1200" dirty="0"/>
            <a:t> as a target data source </a:t>
          </a:r>
        </a:p>
      </dsp:txBody>
      <dsp:txXfrm>
        <a:off x="59112" y="295086"/>
        <a:ext cx="3134857" cy="1880914"/>
      </dsp:txXfrm>
    </dsp:sp>
    <dsp:sp modelId="{1AF065DE-E101-CC47-8424-1EEDFF4525D8}">
      <dsp:nvSpPr>
        <dsp:cNvPr id="0" name=""/>
        <dsp:cNvSpPr/>
      </dsp:nvSpPr>
      <dsp:spPr>
        <a:xfrm>
          <a:off x="6997259" y="1192701"/>
          <a:ext cx="690417" cy="91440"/>
        </a:xfrm>
        <a:custGeom>
          <a:avLst/>
          <a:gdLst/>
          <a:ahLst/>
          <a:cxnLst/>
          <a:rect l="0" t="0" r="0" b="0"/>
          <a:pathLst>
            <a:path>
              <a:moveTo>
                <a:pt x="0" y="48409"/>
              </a:moveTo>
              <a:lnTo>
                <a:pt x="362308" y="48409"/>
              </a:lnTo>
              <a:lnTo>
                <a:pt x="362308" y="45720"/>
              </a:lnTo>
              <a:lnTo>
                <a:pt x="690417" y="45720"/>
              </a:lnTo>
            </a:path>
          </a:pathLst>
        </a:custGeom>
        <a:noFill/>
        <a:ln w="635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324442" y="1234816"/>
        <a:ext cx="36051" cy="7210"/>
      </dsp:txXfrm>
    </dsp:sp>
    <dsp:sp modelId="{B09A921B-AF1D-344F-A0FB-18B9815DFBD8}">
      <dsp:nvSpPr>
        <dsp:cNvPr id="0" name=""/>
        <dsp:cNvSpPr/>
      </dsp:nvSpPr>
      <dsp:spPr>
        <a:xfrm>
          <a:off x="3864202" y="300654"/>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ctr" anchorCtr="0">
          <a:noAutofit/>
        </a:bodyPr>
        <a:lstStyle/>
        <a:p>
          <a:pPr marL="0" lvl="0" indent="0" algn="ctr" defTabSz="844550">
            <a:lnSpc>
              <a:spcPct val="90000"/>
            </a:lnSpc>
            <a:spcBef>
              <a:spcPct val="0"/>
            </a:spcBef>
            <a:spcAft>
              <a:spcPct val="35000"/>
            </a:spcAft>
            <a:buNone/>
          </a:pPr>
          <a:r>
            <a:rPr lang="en-US" sz="1900" kern="1200"/>
            <a:t>Applied web crawling on the website </a:t>
          </a:r>
        </a:p>
      </dsp:txBody>
      <dsp:txXfrm>
        <a:off x="3864202" y="300654"/>
        <a:ext cx="3134857" cy="1880914"/>
      </dsp:txXfrm>
    </dsp:sp>
    <dsp:sp modelId="{00F3DDE8-6422-D945-A92D-B4E5BBACFD08}">
      <dsp:nvSpPr>
        <dsp:cNvPr id="0" name=""/>
        <dsp:cNvSpPr/>
      </dsp:nvSpPr>
      <dsp:spPr>
        <a:xfrm>
          <a:off x="1575756" y="2177078"/>
          <a:ext cx="7711749" cy="744211"/>
        </a:xfrm>
        <a:custGeom>
          <a:avLst/>
          <a:gdLst/>
          <a:ahLst/>
          <a:cxnLst/>
          <a:rect l="0" t="0" r="0" b="0"/>
          <a:pathLst>
            <a:path>
              <a:moveTo>
                <a:pt x="7711749" y="0"/>
              </a:moveTo>
              <a:lnTo>
                <a:pt x="7711749" y="389205"/>
              </a:lnTo>
              <a:lnTo>
                <a:pt x="0" y="389205"/>
              </a:lnTo>
              <a:lnTo>
                <a:pt x="0" y="744211"/>
              </a:lnTo>
            </a:path>
          </a:pathLst>
        </a:custGeom>
        <a:noFill/>
        <a:ln w="635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37866" y="2545579"/>
        <a:ext cx="387528" cy="7210"/>
      </dsp:txXfrm>
    </dsp:sp>
    <dsp:sp modelId="{853025C3-0F7C-E341-979B-1F4AAC1EB215}">
      <dsp:nvSpPr>
        <dsp:cNvPr id="0" name=""/>
        <dsp:cNvSpPr/>
      </dsp:nvSpPr>
      <dsp:spPr>
        <a:xfrm>
          <a:off x="7720076" y="297964"/>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ctr" anchorCtr="0">
          <a:noAutofit/>
        </a:bodyPr>
        <a:lstStyle/>
        <a:p>
          <a:pPr marL="0" lvl="0" indent="0" algn="ctr" defTabSz="844550">
            <a:lnSpc>
              <a:spcPct val="90000"/>
            </a:lnSpc>
            <a:spcBef>
              <a:spcPct val="0"/>
            </a:spcBef>
            <a:spcAft>
              <a:spcPct val="35000"/>
            </a:spcAft>
            <a:buNone/>
          </a:pPr>
          <a:r>
            <a:rPr lang="en-US" sz="1900" kern="1200"/>
            <a:t>Fetched 923 rows and loaded to SQLite database </a:t>
          </a:r>
        </a:p>
      </dsp:txBody>
      <dsp:txXfrm>
        <a:off x="7720076" y="297964"/>
        <a:ext cx="3134857" cy="1880914"/>
      </dsp:txXfrm>
    </dsp:sp>
    <dsp:sp modelId="{60ABA4F1-0814-E041-A733-46132176E2A7}">
      <dsp:nvSpPr>
        <dsp:cNvPr id="0" name=""/>
        <dsp:cNvSpPr/>
      </dsp:nvSpPr>
      <dsp:spPr>
        <a:xfrm>
          <a:off x="3141385" y="3848427"/>
          <a:ext cx="690417" cy="91440"/>
        </a:xfrm>
        <a:custGeom>
          <a:avLst/>
          <a:gdLst/>
          <a:ahLst/>
          <a:cxnLst/>
          <a:rect l="0" t="0" r="0" b="0"/>
          <a:pathLst>
            <a:path>
              <a:moveTo>
                <a:pt x="0" y="45720"/>
              </a:moveTo>
              <a:lnTo>
                <a:pt x="690417" y="45720"/>
              </a:lnTo>
            </a:path>
          </a:pathLst>
        </a:custGeom>
        <a:noFill/>
        <a:ln w="635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68568" y="3890542"/>
        <a:ext cx="36050" cy="7210"/>
      </dsp:txXfrm>
    </dsp:sp>
    <dsp:sp modelId="{F2EA986C-05B8-7E44-B695-9C791CD81BB2}">
      <dsp:nvSpPr>
        <dsp:cNvPr id="0" name=""/>
        <dsp:cNvSpPr/>
      </dsp:nvSpPr>
      <dsp:spPr>
        <a:xfrm>
          <a:off x="8327" y="2953690"/>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ctr" anchorCtr="0">
          <a:noAutofit/>
        </a:bodyPr>
        <a:lstStyle/>
        <a:p>
          <a:pPr marL="0" lvl="0" indent="0" algn="ctr" defTabSz="844550">
            <a:lnSpc>
              <a:spcPct val="90000"/>
            </a:lnSpc>
            <a:spcBef>
              <a:spcPct val="0"/>
            </a:spcBef>
            <a:spcAft>
              <a:spcPct val="35000"/>
            </a:spcAft>
            <a:buNone/>
          </a:pPr>
          <a:r>
            <a:rPr lang="en-US" sz="1900" kern="1200"/>
            <a:t>Performed data cleaning on the loaded data </a:t>
          </a:r>
        </a:p>
      </dsp:txBody>
      <dsp:txXfrm>
        <a:off x="8327" y="2953690"/>
        <a:ext cx="3134857" cy="1880914"/>
      </dsp:txXfrm>
    </dsp:sp>
    <dsp:sp modelId="{48DD42C8-77F2-ED49-BA31-5ED937734198}">
      <dsp:nvSpPr>
        <dsp:cNvPr id="0" name=""/>
        <dsp:cNvSpPr/>
      </dsp:nvSpPr>
      <dsp:spPr>
        <a:xfrm>
          <a:off x="6997259" y="3848427"/>
          <a:ext cx="690417" cy="91440"/>
        </a:xfrm>
        <a:custGeom>
          <a:avLst/>
          <a:gdLst/>
          <a:ahLst/>
          <a:cxnLst/>
          <a:rect l="0" t="0" r="0" b="0"/>
          <a:pathLst>
            <a:path>
              <a:moveTo>
                <a:pt x="0" y="45720"/>
              </a:moveTo>
              <a:lnTo>
                <a:pt x="690417" y="45720"/>
              </a:lnTo>
            </a:path>
          </a:pathLst>
        </a:custGeom>
        <a:noFill/>
        <a:ln w="635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324442" y="3890542"/>
        <a:ext cx="36050" cy="7210"/>
      </dsp:txXfrm>
    </dsp:sp>
    <dsp:sp modelId="{C520335B-A2D3-724F-A002-5C64F3728E8E}">
      <dsp:nvSpPr>
        <dsp:cNvPr id="0" name=""/>
        <dsp:cNvSpPr/>
      </dsp:nvSpPr>
      <dsp:spPr>
        <a:xfrm>
          <a:off x="3864202" y="2953690"/>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t" anchorCtr="0">
          <a:noAutofit/>
        </a:bodyPr>
        <a:lstStyle/>
        <a:p>
          <a:pPr marL="0" lvl="0" indent="0" algn="l" defTabSz="844550">
            <a:lnSpc>
              <a:spcPct val="90000"/>
            </a:lnSpc>
            <a:spcBef>
              <a:spcPct val="0"/>
            </a:spcBef>
            <a:spcAft>
              <a:spcPct val="35000"/>
            </a:spcAft>
            <a:buNone/>
          </a:pPr>
          <a:r>
            <a:rPr lang="en-US" sz="1900" kern="1200"/>
            <a:t>Applied below data analysis methods to understand the market:</a:t>
          </a:r>
        </a:p>
        <a:p>
          <a:pPr marL="114300" lvl="1" indent="-114300" algn="l" defTabSz="666750">
            <a:lnSpc>
              <a:spcPct val="90000"/>
            </a:lnSpc>
            <a:spcBef>
              <a:spcPct val="0"/>
            </a:spcBef>
            <a:spcAft>
              <a:spcPct val="15000"/>
            </a:spcAft>
            <a:buChar char="•"/>
          </a:pPr>
          <a:r>
            <a:rPr lang="en-US" sz="1500" kern="1200"/>
            <a:t>Regression </a:t>
          </a:r>
        </a:p>
        <a:p>
          <a:pPr marL="114300" lvl="1" indent="-114300" algn="l" defTabSz="666750">
            <a:lnSpc>
              <a:spcPct val="90000"/>
            </a:lnSpc>
            <a:spcBef>
              <a:spcPct val="0"/>
            </a:spcBef>
            <a:spcAft>
              <a:spcPct val="15000"/>
            </a:spcAft>
            <a:buChar char="•"/>
          </a:pPr>
          <a:r>
            <a:rPr lang="en-US" sz="1500" kern="1200"/>
            <a:t>Visualization</a:t>
          </a:r>
        </a:p>
        <a:p>
          <a:pPr marL="114300" lvl="1" indent="-114300" algn="l" defTabSz="666750">
            <a:lnSpc>
              <a:spcPct val="90000"/>
            </a:lnSpc>
            <a:spcBef>
              <a:spcPct val="0"/>
            </a:spcBef>
            <a:spcAft>
              <a:spcPct val="15000"/>
            </a:spcAft>
            <a:buChar char="•"/>
          </a:pPr>
          <a:r>
            <a:rPr lang="en-US" sz="1500" kern="1200"/>
            <a:t>Descriptive analysis </a:t>
          </a:r>
        </a:p>
      </dsp:txBody>
      <dsp:txXfrm>
        <a:off x="3864202" y="2953690"/>
        <a:ext cx="3134857" cy="1880914"/>
      </dsp:txXfrm>
    </dsp:sp>
    <dsp:sp modelId="{E83C216C-A994-3649-9510-FE5C36980AB5}">
      <dsp:nvSpPr>
        <dsp:cNvPr id="0" name=""/>
        <dsp:cNvSpPr/>
      </dsp:nvSpPr>
      <dsp:spPr>
        <a:xfrm>
          <a:off x="7720076" y="2953690"/>
          <a:ext cx="3134857" cy="188091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3611" tIns="161241" rIns="153611" bIns="161241" numCol="1" spcCol="1270" anchor="ctr" anchorCtr="0">
          <a:noAutofit/>
        </a:bodyPr>
        <a:lstStyle/>
        <a:p>
          <a:pPr marL="0" lvl="0" indent="0" algn="ctr" defTabSz="844550">
            <a:lnSpc>
              <a:spcPct val="90000"/>
            </a:lnSpc>
            <a:spcBef>
              <a:spcPct val="0"/>
            </a:spcBef>
            <a:spcAft>
              <a:spcPct val="35000"/>
            </a:spcAft>
            <a:buNone/>
          </a:pPr>
          <a:r>
            <a:rPr lang="en-US" sz="1900" kern="1200"/>
            <a:t>Provided insights on data majorly focusing on Price analysis</a:t>
          </a:r>
        </a:p>
      </dsp:txBody>
      <dsp:txXfrm>
        <a:off x="7720076" y="2953690"/>
        <a:ext cx="3134857" cy="1880914"/>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eg>
</file>

<file path=ppt/media/image4.png>
</file>

<file path=ppt/media/image5.png>
</file>

<file path=ppt/media/image6.sv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D8908D9-11ED-F54A-BA4D-03105690E58B}"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61963806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8908D9-11ED-F54A-BA4D-03105690E58B}"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3246855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8908D9-11ED-F54A-BA4D-03105690E58B}"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866926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8908D9-11ED-F54A-BA4D-03105690E58B}"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644931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0D8908D9-11ED-F54A-BA4D-03105690E58B}"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6478662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0D8908D9-11ED-F54A-BA4D-03105690E58B}" type="datetimeFigureOut">
              <a:rPr lang="en-US" smtClean="0"/>
              <a:t>5/8/23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420177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D8908D9-11ED-F54A-BA4D-03105690E58B}"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534DF-9285-624A-ABB8-8DE74B1B6E98}"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8836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8908D9-11ED-F54A-BA4D-03105690E58B}" type="datetimeFigureOut">
              <a:rPr lang="en-US" smtClean="0"/>
              <a:t>5/8/23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405454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8908D9-11ED-F54A-BA4D-03105690E58B}" type="datetimeFigureOut">
              <a:rPr lang="en-US" smtClean="0"/>
              <a:t>5/8/23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946567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0D8908D9-11ED-F54A-BA4D-03105690E58B}" type="datetimeFigureOut">
              <a:rPr lang="en-US" smtClean="0"/>
              <a:t>5/8/23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40197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D8908D9-11ED-F54A-BA4D-03105690E58B}" type="datetimeFigureOut">
              <a:rPr lang="en-US" smtClean="0"/>
              <a:t>5/8/23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587534DF-9285-624A-ABB8-8DE74B1B6E98}" type="slidenum">
              <a:rPr lang="en-US" smtClean="0"/>
              <a:t>‹#›</a:t>
            </a:fld>
            <a:endParaRPr lang="en-US"/>
          </a:p>
        </p:txBody>
      </p:sp>
    </p:spTree>
    <p:extLst>
      <p:ext uri="{BB962C8B-B14F-4D97-AF65-F5344CB8AC3E}">
        <p14:creationId xmlns:p14="http://schemas.microsoft.com/office/powerpoint/2010/main" val="236173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0D8908D9-11ED-F54A-BA4D-03105690E58B}" type="datetimeFigureOut">
              <a:rPr lang="en-US" smtClean="0"/>
              <a:t>5/8/23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87534DF-9285-624A-ABB8-8DE74B1B6E98}" type="slidenum">
              <a:rPr lang="en-US" smtClean="0"/>
              <a:t>‹#›</a:t>
            </a:fld>
            <a:endParaRPr lang="en-US"/>
          </a:p>
        </p:txBody>
      </p:sp>
    </p:spTree>
    <p:extLst>
      <p:ext uri="{BB962C8B-B14F-4D97-AF65-F5344CB8AC3E}">
        <p14:creationId xmlns:p14="http://schemas.microsoft.com/office/powerpoint/2010/main" val="1361943815"/>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86FEC4-A4B7-DE84-7001-59990EA9D0D2}"/>
              </a:ext>
            </a:extLst>
          </p:cNvPr>
          <p:cNvSpPr>
            <a:spLocks noGrp="1"/>
          </p:cNvSpPr>
          <p:nvPr>
            <p:ph type="title"/>
          </p:nvPr>
        </p:nvSpPr>
        <p:spPr>
          <a:xfrm>
            <a:off x="2231136" y="467418"/>
            <a:ext cx="7729728" cy="1188720"/>
          </a:xfrm>
          <a:solidFill>
            <a:srgbClr val="FFFFFF"/>
          </a:solidFill>
        </p:spPr>
        <p:txBody>
          <a:bodyPr>
            <a:normAutofit/>
          </a:bodyPr>
          <a:lstStyle/>
          <a:p>
            <a:r>
              <a:rPr lang="en-US">
                <a:latin typeface="Times New Roman" panose="02020603050405020304" pitchFamily="18" charset="0"/>
                <a:cs typeface="Times New Roman" panose="02020603050405020304" pitchFamily="18" charset="0"/>
              </a:rPr>
              <a:t>MSIS 615 BUSINESS PROGRAMMING</a:t>
            </a:r>
          </a:p>
        </p:txBody>
      </p:sp>
      <p:sp>
        <p:nvSpPr>
          <p:cNvPr id="3" name="Content Placeholder 2">
            <a:extLst>
              <a:ext uri="{FF2B5EF4-FFF2-40B4-BE49-F238E27FC236}">
                <a16:creationId xmlns:a16="http://schemas.microsoft.com/office/drawing/2014/main" id="{D07E0384-5218-FB06-8566-2B2C51E774EE}"/>
              </a:ext>
            </a:extLst>
          </p:cNvPr>
          <p:cNvSpPr>
            <a:spLocks noGrp="1"/>
          </p:cNvSpPr>
          <p:nvPr>
            <p:ph idx="1"/>
          </p:nvPr>
        </p:nvSpPr>
        <p:spPr>
          <a:xfrm>
            <a:off x="1706062" y="2291262"/>
            <a:ext cx="8779512" cy="2879256"/>
          </a:xfrm>
        </p:spPr>
        <p:txBody>
          <a:bodyPr>
            <a:normAutofit/>
          </a:bodyPr>
          <a:lstStyle/>
          <a:p>
            <a:pPr marL="0" indent="0">
              <a:buNone/>
            </a:pPr>
            <a:r>
              <a:rPr lang="en-US" sz="2400" b="1" dirty="0">
                <a:solidFill>
                  <a:srgbClr val="404040"/>
                </a:solidFill>
              </a:rPr>
              <a:t>GROUP - 14</a:t>
            </a:r>
          </a:p>
          <a:p>
            <a:pPr marL="0" indent="0">
              <a:buNone/>
            </a:pPr>
            <a:r>
              <a:rPr lang="en-US" sz="2400" dirty="0">
                <a:solidFill>
                  <a:srgbClr val="404040"/>
                </a:solidFill>
              </a:rPr>
              <a:t>Prakhar Shrivastava (02044010)</a:t>
            </a:r>
          </a:p>
          <a:p>
            <a:pPr marL="0" indent="0">
              <a:buNone/>
            </a:pPr>
            <a:r>
              <a:rPr lang="en-US" sz="2400" dirty="0">
                <a:solidFill>
                  <a:srgbClr val="404040"/>
                </a:solidFill>
              </a:rPr>
              <a:t>Sukumar </a:t>
            </a:r>
            <a:r>
              <a:rPr lang="en-US" sz="2400" dirty="0" err="1">
                <a:solidFill>
                  <a:srgbClr val="404040"/>
                </a:solidFill>
              </a:rPr>
              <a:t>Surasura</a:t>
            </a:r>
            <a:r>
              <a:rPr lang="en-US" sz="2400" dirty="0">
                <a:solidFill>
                  <a:srgbClr val="404040"/>
                </a:solidFill>
              </a:rPr>
              <a:t> (02018010)</a:t>
            </a:r>
          </a:p>
          <a:p>
            <a:pPr marL="0" indent="0">
              <a:buNone/>
            </a:pPr>
            <a:r>
              <a:rPr lang="en-US" sz="2400" dirty="0" err="1">
                <a:solidFill>
                  <a:srgbClr val="404040"/>
                </a:solidFill>
              </a:rPr>
              <a:t>Aasim</a:t>
            </a:r>
            <a:r>
              <a:rPr lang="en-US" sz="2400" dirty="0">
                <a:solidFill>
                  <a:srgbClr val="404040"/>
                </a:solidFill>
              </a:rPr>
              <a:t> Hussain (02073746)</a:t>
            </a:r>
          </a:p>
          <a:p>
            <a:pPr marL="0" indent="0">
              <a:buNone/>
            </a:pPr>
            <a:r>
              <a:rPr lang="en-US" sz="2400" dirty="0">
                <a:solidFill>
                  <a:srgbClr val="404040"/>
                </a:solidFill>
              </a:rPr>
              <a:t>Arpita Shrivas (02075452)</a:t>
            </a:r>
          </a:p>
        </p:txBody>
      </p:sp>
    </p:spTree>
    <p:extLst>
      <p:ext uri="{BB962C8B-B14F-4D97-AF65-F5344CB8AC3E}">
        <p14:creationId xmlns:p14="http://schemas.microsoft.com/office/powerpoint/2010/main" val="2885262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ECEF4-E4BF-59D5-2EA4-602C2EAE8FCA}"/>
              </a:ext>
            </a:extLst>
          </p:cNvPr>
          <p:cNvSpPr>
            <a:spLocks noGrp="1"/>
          </p:cNvSpPr>
          <p:nvPr>
            <p:ph type="title"/>
          </p:nvPr>
        </p:nvSpPr>
        <p:spPr>
          <a:xfrm>
            <a:off x="804672" y="964692"/>
            <a:ext cx="3066937" cy="1188720"/>
          </a:xfrm>
        </p:spPr>
        <p:txBody>
          <a:bodyPr>
            <a:normAutofit/>
          </a:bodyPr>
          <a:lstStyle/>
          <a:p>
            <a:r>
              <a:rPr lang="en-US">
                <a:latin typeface="Times New Roman" panose="02020603050405020304" pitchFamily="18" charset="0"/>
                <a:cs typeface="Times New Roman" panose="02020603050405020304" pitchFamily="18" charset="0"/>
              </a:rPr>
              <a:t>LINEAR REGRESSION</a:t>
            </a:r>
          </a:p>
        </p:txBody>
      </p:sp>
      <p:sp>
        <p:nvSpPr>
          <p:cNvPr id="3" name="Content Placeholder 2">
            <a:extLst>
              <a:ext uri="{FF2B5EF4-FFF2-40B4-BE49-F238E27FC236}">
                <a16:creationId xmlns:a16="http://schemas.microsoft.com/office/drawing/2014/main" id="{C3B37C46-8377-BDD9-9F4C-704F488A9F89}"/>
              </a:ext>
            </a:extLst>
          </p:cNvPr>
          <p:cNvSpPr>
            <a:spLocks noGrp="1"/>
          </p:cNvSpPr>
          <p:nvPr>
            <p:ph idx="1"/>
          </p:nvPr>
        </p:nvSpPr>
        <p:spPr>
          <a:xfrm>
            <a:off x="803244" y="2638044"/>
            <a:ext cx="3063765" cy="3263206"/>
          </a:xfrm>
        </p:spPr>
        <p:txBody>
          <a:bodyPr>
            <a:normAutofit/>
          </a:bodyPr>
          <a:lstStyle/>
          <a:p>
            <a:pPr marL="0" indent="0">
              <a:buNone/>
            </a:pPr>
            <a:r>
              <a:rPr lang="en-US" sz="2400" dirty="0">
                <a:latin typeface="+mj-lt"/>
                <a:cs typeface="Times New Roman" panose="02020603050405020304" pitchFamily="18" charset="0"/>
              </a:rPr>
              <a:t>Perform linear regression analysis to model the relationship between the price of cars and miles driven and understand the effect of miles on price.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a:p>
            <a:pPr marL="0" indent="0">
              <a:buNone/>
            </a:pPr>
            <a:endParaRPr lang="en-US" dirty="0"/>
          </a:p>
        </p:txBody>
      </p:sp>
      <p:sp>
        <p:nvSpPr>
          <p:cNvPr id="9" name="Rectangle 8">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Image preview">
            <a:extLst>
              <a:ext uri="{FF2B5EF4-FFF2-40B4-BE49-F238E27FC236}">
                <a16:creationId xmlns:a16="http://schemas.microsoft.com/office/drawing/2014/main" id="{B1693E2F-FF88-8946-E7E3-B76699F4F9B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3366" y="1580419"/>
            <a:ext cx="6227064" cy="3705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639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D23938-9773-FA84-6B6D-9C36DCAFB9A1}"/>
              </a:ext>
            </a:extLst>
          </p:cNvPr>
          <p:cNvSpPr>
            <a:spLocks noGrp="1"/>
          </p:cNvSpPr>
          <p:nvPr>
            <p:ph type="title"/>
          </p:nvPr>
        </p:nvSpPr>
        <p:spPr>
          <a:xfrm>
            <a:off x="2231136" y="467418"/>
            <a:ext cx="7712964" cy="936846"/>
          </a:xfrm>
          <a:solidFill>
            <a:srgbClr val="FFFFFF"/>
          </a:solidFill>
        </p:spPr>
        <p:txBody>
          <a:bodyPr>
            <a:normAutofit/>
          </a:bodyPr>
          <a:lstStyle/>
          <a:p>
            <a:r>
              <a:rPr lang="en-US" dirty="0">
                <a:latin typeface="Times New Roman" panose="02020603050405020304" pitchFamily="18" charset="0"/>
                <a:cs typeface="Times New Roman" panose="02020603050405020304" pitchFamily="18" charset="0"/>
              </a:rPr>
              <a:t>LINEAR REGRESSION</a:t>
            </a:r>
            <a:endParaRPr lang="en-US" dirty="0"/>
          </a:p>
        </p:txBody>
      </p:sp>
      <p:sp>
        <p:nvSpPr>
          <p:cNvPr id="3" name="Content Placeholder 2">
            <a:extLst>
              <a:ext uri="{FF2B5EF4-FFF2-40B4-BE49-F238E27FC236}">
                <a16:creationId xmlns:a16="http://schemas.microsoft.com/office/drawing/2014/main" id="{EF8825C8-DAF4-6416-2941-0E5AE506B700}"/>
              </a:ext>
            </a:extLst>
          </p:cNvPr>
          <p:cNvSpPr>
            <a:spLocks noGrp="1"/>
          </p:cNvSpPr>
          <p:nvPr>
            <p:ph idx="1"/>
          </p:nvPr>
        </p:nvSpPr>
        <p:spPr>
          <a:xfrm>
            <a:off x="1727200" y="1843590"/>
            <a:ext cx="8839200" cy="3541210"/>
          </a:xfrm>
        </p:spPr>
        <p:txBody>
          <a:bodyPr>
            <a:normAutofit fontScale="92500" lnSpcReduction="20000"/>
          </a:bodyPr>
          <a:lstStyle/>
          <a:p>
            <a:pPr>
              <a:lnSpc>
                <a:spcPct val="90000"/>
              </a:lnSpc>
            </a:pPr>
            <a:r>
              <a:rPr lang="en-US" sz="2000" dirty="0">
                <a:solidFill>
                  <a:srgbClr val="404040"/>
                </a:solidFill>
                <a:latin typeface="+mj-lt"/>
                <a:cs typeface="Times New Roman" panose="02020603050405020304" pitchFamily="18" charset="0"/>
              </a:rPr>
              <a:t>The MilesDriven </a:t>
            </a:r>
            <a:r>
              <a:rPr lang="en-US" sz="2000" b="1" dirty="0">
                <a:solidFill>
                  <a:srgbClr val="404040"/>
                </a:solidFill>
                <a:latin typeface="+mj-lt"/>
                <a:cs typeface="Times New Roman" panose="02020603050405020304" pitchFamily="18" charset="0"/>
              </a:rPr>
              <a:t>coefficient</a:t>
            </a:r>
            <a:r>
              <a:rPr lang="en-US" sz="2000" dirty="0">
                <a:solidFill>
                  <a:srgbClr val="404040"/>
                </a:solidFill>
                <a:latin typeface="+mj-lt"/>
                <a:cs typeface="Times New Roman" panose="02020603050405020304" pitchFamily="18" charset="0"/>
              </a:rPr>
              <a:t> is -0.03 which means one-unit increase in MilesDriven is associated with a 0.0264 decrease in the average price of the car. </a:t>
            </a:r>
          </a:p>
          <a:p>
            <a:pPr>
              <a:lnSpc>
                <a:spcPct val="90000"/>
              </a:lnSpc>
            </a:pPr>
            <a:r>
              <a:rPr lang="en-US" sz="2000" b="1" dirty="0">
                <a:solidFill>
                  <a:srgbClr val="404040"/>
                </a:solidFill>
                <a:latin typeface="+mj-lt"/>
                <a:cs typeface="Times New Roman" panose="02020603050405020304" pitchFamily="18" charset="0"/>
              </a:rPr>
              <a:t>Negative Coefficient </a:t>
            </a:r>
            <a:r>
              <a:rPr lang="en-US" sz="2000" dirty="0">
                <a:solidFill>
                  <a:srgbClr val="404040"/>
                </a:solidFill>
                <a:latin typeface="+mj-lt"/>
                <a:cs typeface="Times New Roman" panose="02020603050405020304" pitchFamily="18" charset="0"/>
              </a:rPr>
              <a:t>of miles driven means as the miles increases, the price tends to decrease.</a:t>
            </a:r>
          </a:p>
          <a:p>
            <a:pPr>
              <a:lnSpc>
                <a:spcPct val="90000"/>
              </a:lnSpc>
            </a:pPr>
            <a:r>
              <a:rPr lang="en-US" sz="2000" b="1" dirty="0">
                <a:solidFill>
                  <a:srgbClr val="404040"/>
                </a:solidFill>
                <a:latin typeface="+mj-lt"/>
                <a:cs typeface="Times New Roman" panose="02020603050405020304" pitchFamily="18" charset="0"/>
              </a:rPr>
              <a:t>P-value</a:t>
            </a:r>
            <a:r>
              <a:rPr lang="en-US" sz="2000" dirty="0">
                <a:solidFill>
                  <a:srgbClr val="404040"/>
                </a:solidFill>
                <a:latin typeface="+mj-lt"/>
                <a:cs typeface="Times New Roman" panose="02020603050405020304" pitchFamily="18" charset="0"/>
              </a:rPr>
              <a:t> 0.077 is greater than 0.05, indicating that this coefficient is not statistically significant at the 5% level.</a:t>
            </a:r>
          </a:p>
          <a:p>
            <a:pPr>
              <a:lnSpc>
                <a:spcPct val="90000"/>
              </a:lnSpc>
            </a:pPr>
            <a:r>
              <a:rPr lang="en-US" sz="2000" dirty="0">
                <a:solidFill>
                  <a:srgbClr val="404040"/>
                </a:solidFill>
                <a:latin typeface="+mj-lt"/>
                <a:cs typeface="Times New Roman" panose="02020603050405020304" pitchFamily="18" charset="0"/>
              </a:rPr>
              <a:t>It an be seen that the model shows an </a:t>
            </a:r>
            <a:r>
              <a:rPr lang="en-US" sz="2000" b="1" dirty="0">
                <a:solidFill>
                  <a:srgbClr val="404040"/>
                </a:solidFill>
                <a:latin typeface="+mj-lt"/>
                <a:cs typeface="Times New Roman" panose="02020603050405020304" pitchFamily="18" charset="0"/>
              </a:rPr>
              <a:t>R square</a:t>
            </a:r>
            <a:r>
              <a:rPr lang="en-US" sz="2000" dirty="0">
                <a:solidFill>
                  <a:srgbClr val="404040"/>
                </a:solidFill>
                <a:latin typeface="+mj-lt"/>
                <a:cs typeface="Times New Roman" panose="02020603050405020304" pitchFamily="18" charset="0"/>
              </a:rPr>
              <a:t> of 0.003 which means that other factors apart from Miles Driven are also affecting the price.</a:t>
            </a:r>
          </a:p>
          <a:p>
            <a:pPr>
              <a:lnSpc>
                <a:spcPct val="90000"/>
              </a:lnSpc>
            </a:pPr>
            <a:r>
              <a:rPr lang="en-US" sz="2000" dirty="0">
                <a:solidFill>
                  <a:srgbClr val="404040"/>
                </a:solidFill>
                <a:latin typeface="+mj-lt"/>
                <a:cs typeface="Times New Roman" panose="02020603050405020304" pitchFamily="18" charset="0"/>
              </a:rPr>
              <a:t>Miles Driven is NOT affecting the Price majorly </a:t>
            </a:r>
          </a:p>
          <a:p>
            <a:pPr>
              <a:lnSpc>
                <a:spcPct val="90000"/>
              </a:lnSpc>
            </a:pPr>
            <a:r>
              <a:rPr lang="en-US" sz="2000" b="1" dirty="0">
                <a:solidFill>
                  <a:srgbClr val="404040"/>
                </a:solidFill>
                <a:latin typeface="+mj-lt"/>
                <a:cs typeface="Times New Roman" panose="02020603050405020304" pitchFamily="18" charset="0"/>
              </a:rPr>
              <a:t>Omitted Variable bias </a:t>
            </a:r>
            <a:r>
              <a:rPr lang="en-US" sz="2000" dirty="0">
                <a:solidFill>
                  <a:srgbClr val="404040"/>
                </a:solidFill>
                <a:latin typeface="+mj-lt"/>
                <a:cs typeface="Times New Roman" panose="02020603050405020304" pitchFamily="18" charset="0"/>
              </a:rPr>
              <a:t>exists </a:t>
            </a:r>
            <a:r>
              <a:rPr lang="en-US" sz="2000" dirty="0" err="1">
                <a:solidFill>
                  <a:srgbClr val="404040"/>
                </a:solidFill>
                <a:latin typeface="+mj-lt"/>
                <a:cs typeface="Times New Roman" panose="02020603050405020304" pitchFamily="18" charset="0"/>
              </a:rPr>
              <a:t>i.e</a:t>
            </a:r>
            <a:r>
              <a:rPr lang="en-US" sz="2000" dirty="0">
                <a:solidFill>
                  <a:srgbClr val="404040"/>
                </a:solidFill>
                <a:latin typeface="+mj-lt"/>
                <a:cs typeface="Times New Roman" panose="02020603050405020304" pitchFamily="18" charset="0"/>
              </a:rPr>
              <a:t> this statistical model fails to include one or more relevant variables</a:t>
            </a:r>
          </a:p>
          <a:p>
            <a:pPr>
              <a:lnSpc>
                <a:spcPct val="90000"/>
              </a:lnSpc>
            </a:pPr>
            <a:r>
              <a:rPr lang="en-US" sz="2000" dirty="0">
                <a:solidFill>
                  <a:srgbClr val="404040"/>
                </a:solidFill>
                <a:latin typeface="+mj-lt"/>
                <a:cs typeface="Times New Roman" panose="02020603050405020304" pitchFamily="18" charset="0"/>
              </a:rPr>
              <a:t>Hence, we add more factors to the model in next step – multiple regression </a:t>
            </a:r>
          </a:p>
          <a:p>
            <a:pPr>
              <a:lnSpc>
                <a:spcPct val="90000"/>
              </a:lnSpc>
            </a:pPr>
            <a:endParaRPr lang="en-US" sz="1400" dirty="0">
              <a:solidFill>
                <a:srgbClr val="4040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0291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1F38-DC72-1593-6361-7C20F5B9FAE0}"/>
              </a:ext>
            </a:extLst>
          </p:cNvPr>
          <p:cNvSpPr>
            <a:spLocks noGrp="1"/>
          </p:cNvSpPr>
          <p:nvPr>
            <p:ph type="title"/>
          </p:nvPr>
        </p:nvSpPr>
        <p:spPr>
          <a:xfrm>
            <a:off x="804672" y="964692"/>
            <a:ext cx="3066937" cy="1188720"/>
          </a:xfrm>
        </p:spPr>
        <p:txBody>
          <a:bodyPr>
            <a:normAutofit/>
          </a:bodyPr>
          <a:lstStyle/>
          <a:p>
            <a:r>
              <a:rPr lang="en-US" dirty="0">
                <a:latin typeface="Times New Roman" panose="02020603050405020304" pitchFamily="18" charset="0"/>
                <a:cs typeface="Times New Roman" panose="02020603050405020304" pitchFamily="18" charset="0"/>
              </a:rPr>
              <a:t>MULTIPLE REGRESSION</a:t>
            </a:r>
            <a:endParaRPr lang="en-US" dirty="0"/>
          </a:p>
        </p:txBody>
      </p:sp>
      <p:sp>
        <p:nvSpPr>
          <p:cNvPr id="3" name="Content Placeholder 2">
            <a:extLst>
              <a:ext uri="{FF2B5EF4-FFF2-40B4-BE49-F238E27FC236}">
                <a16:creationId xmlns:a16="http://schemas.microsoft.com/office/drawing/2014/main" id="{04FACE4A-68E9-B459-4FED-DC1896F1F0D3}"/>
              </a:ext>
            </a:extLst>
          </p:cNvPr>
          <p:cNvSpPr>
            <a:spLocks noGrp="1"/>
          </p:cNvSpPr>
          <p:nvPr>
            <p:ph idx="1"/>
          </p:nvPr>
        </p:nvSpPr>
        <p:spPr>
          <a:xfrm>
            <a:off x="803244" y="2638044"/>
            <a:ext cx="3063765" cy="3263206"/>
          </a:xfrm>
        </p:spPr>
        <p:txBody>
          <a:bodyPr>
            <a:normAutofit/>
          </a:bodyPr>
          <a:lstStyle/>
          <a:p>
            <a:r>
              <a:rPr lang="en-US" sz="2400" dirty="0">
                <a:latin typeface="+mj-lt"/>
                <a:cs typeface="Times New Roman" panose="02020603050405020304" pitchFamily="18" charset="0"/>
              </a:rPr>
              <a:t>Perform multiple regression analysis to model the relationship between the price of cars and miles driven + EMI</a:t>
            </a:r>
          </a:p>
          <a:p>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9" name="Rectangle 8">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Image preview">
            <a:extLst>
              <a:ext uri="{FF2B5EF4-FFF2-40B4-BE49-F238E27FC236}">
                <a16:creationId xmlns:a16="http://schemas.microsoft.com/office/drawing/2014/main" id="{8E9B7348-FC90-6090-DF43-F79A95E5D49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68599" y="1658258"/>
            <a:ext cx="6381831" cy="3637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3393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5672F-FDEF-C909-4A2F-6445C5841790}"/>
              </a:ext>
            </a:extLst>
          </p:cNvPr>
          <p:cNvSpPr>
            <a:spLocks noGrp="1"/>
          </p:cNvSpPr>
          <p:nvPr>
            <p:ph type="title"/>
          </p:nvPr>
        </p:nvSpPr>
        <p:spPr>
          <a:xfrm>
            <a:off x="2231136" y="964692"/>
            <a:ext cx="7729728" cy="711708"/>
          </a:xfrm>
        </p:spPr>
        <p:txBody>
          <a:bodyPr>
            <a:normAutofit fontScale="90000"/>
          </a:bodyPr>
          <a:lstStyle/>
          <a:p>
            <a:pPr algn="ctr"/>
            <a:r>
              <a:rPr lang="en-US" sz="4400">
                <a:solidFill>
                  <a:schemeClr val="accent1">
                    <a:lumMod val="75000"/>
                  </a:schemeClr>
                </a:solidFill>
                <a:latin typeface="Times New Roman" panose="02020603050405020304" pitchFamily="18" charset="0"/>
                <a:cs typeface="Times New Roman" panose="02020603050405020304" pitchFamily="18" charset="0"/>
              </a:rPr>
              <a:t>MULTIPLE REGRESSION</a:t>
            </a:r>
            <a:endParaRPr lang="en-US" dirty="0"/>
          </a:p>
        </p:txBody>
      </p:sp>
      <p:sp>
        <p:nvSpPr>
          <p:cNvPr id="5" name="Content Placeholder 4">
            <a:extLst>
              <a:ext uri="{FF2B5EF4-FFF2-40B4-BE49-F238E27FC236}">
                <a16:creationId xmlns:a16="http://schemas.microsoft.com/office/drawing/2014/main" id="{DDD9A644-C0D6-D4FB-A783-246D00FB1A60}"/>
              </a:ext>
            </a:extLst>
          </p:cNvPr>
          <p:cNvSpPr>
            <a:spLocks noGrp="1"/>
          </p:cNvSpPr>
          <p:nvPr>
            <p:ph idx="1"/>
          </p:nvPr>
        </p:nvSpPr>
        <p:spPr>
          <a:xfrm>
            <a:off x="2231136" y="1993900"/>
            <a:ext cx="7729728" cy="4279900"/>
          </a:xfrm>
        </p:spPr>
        <p:txBody>
          <a:bodyPr>
            <a:normAutofit fontScale="85000" lnSpcReduction="20000"/>
          </a:bodyPr>
          <a:lstStyle/>
          <a:p>
            <a:r>
              <a:rPr lang="en-US" sz="2400" dirty="0">
                <a:latin typeface="+mj-lt"/>
                <a:cs typeface="Times New Roman" panose="02020603050405020304" pitchFamily="18" charset="0"/>
              </a:rPr>
              <a:t>The MilesDriven coefficient is -0.001. This means that, holding EMI constant, a one-unit increase in MilesDriven is associated with a 0.001 decrease in the average price of the car. </a:t>
            </a:r>
          </a:p>
          <a:p>
            <a:r>
              <a:rPr lang="en-US" sz="2400" b="1" dirty="0">
                <a:latin typeface="+mj-lt"/>
                <a:cs typeface="Times New Roman" panose="02020603050405020304" pitchFamily="18" charset="0"/>
              </a:rPr>
              <a:t>Negative Coefficient </a:t>
            </a:r>
            <a:r>
              <a:rPr lang="en-US" sz="2400" dirty="0">
                <a:latin typeface="+mj-lt"/>
                <a:cs typeface="Times New Roman" panose="02020603050405020304" pitchFamily="18" charset="0"/>
              </a:rPr>
              <a:t>for miles driven still holds. As the miles increases, the price tends to decrease.</a:t>
            </a:r>
          </a:p>
          <a:p>
            <a:r>
              <a:rPr lang="en-US" sz="2400" dirty="0">
                <a:latin typeface="+mj-lt"/>
                <a:cs typeface="Times New Roman" panose="02020603050405020304" pitchFamily="18" charset="0"/>
              </a:rPr>
              <a:t>Similarly, EMI coefficient is 46.09 which indicates that holding MilesDriven constant, a one-unit increase in EMI is associated with a 46.09 increase in the average price of the car.</a:t>
            </a:r>
          </a:p>
          <a:p>
            <a:r>
              <a:rPr lang="en-US" sz="2400" b="1" dirty="0">
                <a:latin typeface="+mj-lt"/>
                <a:cs typeface="Times New Roman" panose="02020603050405020304" pitchFamily="18" charset="0"/>
              </a:rPr>
              <a:t>P-values</a:t>
            </a:r>
            <a:r>
              <a:rPr lang="en-US" sz="2400" dirty="0">
                <a:latin typeface="+mj-lt"/>
                <a:cs typeface="Times New Roman" panose="02020603050405020304" pitchFamily="18" charset="0"/>
              </a:rPr>
              <a:t> for both coefficients and the model is close to 0.00 which indicates it is a relevant model. </a:t>
            </a:r>
          </a:p>
          <a:p>
            <a:r>
              <a:rPr lang="en-US" sz="2400" b="1" dirty="0">
                <a:latin typeface="+mj-lt"/>
                <a:cs typeface="Times New Roman" panose="02020603050405020304" pitchFamily="18" charset="0"/>
              </a:rPr>
              <a:t>R square changes significantly</a:t>
            </a:r>
            <a:r>
              <a:rPr lang="en-US" sz="2400" dirty="0">
                <a:latin typeface="+mj-lt"/>
                <a:cs typeface="Times New Roman" panose="02020603050405020304" pitchFamily="18" charset="0"/>
              </a:rPr>
              <a:t> from 0.003 to 0.99 indicating that </a:t>
            </a:r>
            <a:r>
              <a:rPr lang="en-US" sz="2400" b="1" dirty="0">
                <a:latin typeface="+mj-lt"/>
                <a:cs typeface="Times New Roman" panose="02020603050405020304" pitchFamily="18" charset="0"/>
              </a:rPr>
              <a:t>omitted variable bias is removed. </a:t>
            </a:r>
            <a:endParaRPr lang="en-US" sz="2400" dirty="0">
              <a:latin typeface="+mj-lt"/>
              <a:cs typeface="Times New Roman" panose="02020603050405020304" pitchFamily="18" charset="0"/>
            </a:endParaRPr>
          </a:p>
          <a:p>
            <a:r>
              <a:rPr lang="en-US" sz="2400" dirty="0">
                <a:latin typeface="+mj-lt"/>
                <a:cs typeface="Times New Roman" panose="02020603050405020304" pitchFamily="18" charset="0"/>
              </a:rPr>
              <a:t>Hence, it can be said that EMI &amp; Miles driven together constitute for a major portion of price and that this model is significant. </a:t>
            </a:r>
          </a:p>
          <a:p>
            <a:endParaRPr lang="en-US" sz="2400" dirty="0">
              <a:latin typeface="+mj-lt"/>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1540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descr="Graphs and plots layered on a blue digital screen">
            <a:extLst>
              <a:ext uri="{FF2B5EF4-FFF2-40B4-BE49-F238E27FC236}">
                <a16:creationId xmlns:a16="http://schemas.microsoft.com/office/drawing/2014/main" id="{837EF30D-41C6-1585-46A8-7ED2B6BB4470}"/>
              </a:ext>
            </a:extLst>
          </p:cNvPr>
          <p:cNvPicPr>
            <a:picLocks noChangeAspect="1"/>
          </p:cNvPicPr>
          <p:nvPr/>
        </p:nvPicPr>
        <p:blipFill rotWithShape="1">
          <a:blip r:embed="rId2">
            <a:duotone>
              <a:schemeClr val="accent2">
                <a:shade val="45000"/>
                <a:satMod val="135000"/>
              </a:schemeClr>
              <a:prstClr val="white"/>
            </a:duotone>
          </a:blip>
          <a:srcRect t="6893" b="18107"/>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42F4AC62-EC78-4578-85F3-05A4CEBD3F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668" y="640080"/>
            <a:ext cx="10915252" cy="5263134"/>
          </a:xfrm>
          <a:prstGeom prst="rect">
            <a:avLst/>
          </a:prstGeom>
          <a:noFill/>
          <a:ln w="31750" cap="sq">
            <a:solidFill>
              <a:schemeClr val="bg1">
                <a:alpha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60988A71-02BB-4403-9321-68D5EC656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2767"/>
            <a:ext cx="10585166" cy="493776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434A20-AD12-76B9-69ED-36ECB8285A47}"/>
              </a:ext>
            </a:extLst>
          </p:cNvPr>
          <p:cNvSpPr>
            <a:spLocks noGrp="1"/>
          </p:cNvSpPr>
          <p:nvPr>
            <p:ph type="title"/>
          </p:nvPr>
        </p:nvSpPr>
        <p:spPr>
          <a:xfrm>
            <a:off x="1120624" y="1122807"/>
            <a:ext cx="9954443" cy="4297680"/>
          </a:xfrm>
          <a:noFill/>
          <a:ln>
            <a:noFill/>
          </a:ln>
        </p:spPr>
        <p:txBody>
          <a:bodyPr vert="horz" lIns="182880" tIns="182880" rIns="182880" bIns="182880" rtlCol="0" anchor="ctr">
            <a:normAutofit/>
          </a:bodyPr>
          <a:lstStyle/>
          <a:p>
            <a:r>
              <a:rPr lang="en-US" sz="6000" kern="1200" cap="all" spc="200" baseline="0">
                <a:solidFill>
                  <a:schemeClr val="tx1">
                    <a:lumMod val="85000"/>
                    <a:lumOff val="15000"/>
                  </a:schemeClr>
                </a:solidFill>
                <a:latin typeface="+mj-lt"/>
                <a:ea typeface="+mj-ea"/>
                <a:cs typeface="+mj-cs"/>
              </a:rPr>
              <a:t>VISUALIZATION</a:t>
            </a:r>
            <a:br>
              <a:rPr lang="en-US" sz="6000" kern="1200" cap="all" spc="200" baseline="0">
                <a:solidFill>
                  <a:schemeClr val="tx1">
                    <a:lumMod val="85000"/>
                    <a:lumOff val="15000"/>
                  </a:schemeClr>
                </a:solidFill>
                <a:latin typeface="+mj-lt"/>
                <a:ea typeface="+mj-ea"/>
                <a:cs typeface="+mj-cs"/>
              </a:rPr>
            </a:br>
            <a:endParaRPr lang="en-US" sz="6000" kern="1200" cap="all" spc="200" baseline="0">
              <a:solidFill>
                <a:schemeClr val="tx1">
                  <a:lumMod val="85000"/>
                  <a:lumOff val="15000"/>
                </a:schemeClr>
              </a:solidFill>
              <a:latin typeface="+mj-lt"/>
              <a:ea typeface="+mj-ea"/>
              <a:cs typeface="+mj-cs"/>
            </a:endParaRPr>
          </a:p>
        </p:txBody>
      </p:sp>
    </p:spTree>
    <p:extLst>
      <p:ext uri="{BB962C8B-B14F-4D97-AF65-F5344CB8AC3E}">
        <p14:creationId xmlns:p14="http://schemas.microsoft.com/office/powerpoint/2010/main" val="192279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EAF50326-6478-45B6-8E6E-02F136CA7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5963"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79A9E1-B8EF-4578-F211-A2195650936F}"/>
              </a:ext>
            </a:extLst>
          </p:cNvPr>
          <p:cNvSpPr>
            <a:spLocks noGrp="1"/>
          </p:cNvSpPr>
          <p:nvPr>
            <p:ph type="title"/>
          </p:nvPr>
        </p:nvSpPr>
        <p:spPr>
          <a:xfrm>
            <a:off x="640080" y="2590800"/>
            <a:ext cx="2788920" cy="1993900"/>
          </a:xfrm>
        </p:spPr>
        <p:txBody>
          <a:bodyPr vert="horz" lIns="182880" tIns="182880" rIns="182880" bIns="182880" rtlCol="0" anchor="ctr">
            <a:normAutofit/>
          </a:bodyPr>
          <a:lstStyle/>
          <a:p>
            <a:r>
              <a:rPr lang="en-US" sz="1900" dirty="0"/>
              <a:t>LINEAR REGRESSION PLOT </a:t>
            </a:r>
          </a:p>
        </p:txBody>
      </p:sp>
      <p:sp>
        <p:nvSpPr>
          <p:cNvPr id="4105" name="Rectangle 4104">
            <a:extLst>
              <a:ext uri="{FF2B5EF4-FFF2-40B4-BE49-F238E27FC236}">
                <a16:creationId xmlns:a16="http://schemas.microsoft.com/office/drawing/2014/main" id="{DF61FC49-3E2D-4969-94A0-B0C49108FE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04519" y="640080"/>
            <a:ext cx="6847401"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07" name="Rectangle 4106">
            <a:extLst>
              <a:ext uri="{FF2B5EF4-FFF2-40B4-BE49-F238E27FC236}">
                <a16:creationId xmlns:a16="http://schemas.microsoft.com/office/drawing/2014/main" id="{8CC882F2-41B8-4EBD-9DF4-3005A19E5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80008" y="806357"/>
            <a:ext cx="6508844"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mage preview">
            <a:extLst>
              <a:ext uri="{FF2B5EF4-FFF2-40B4-BE49-F238E27FC236}">
                <a16:creationId xmlns:a16="http://schemas.microsoft.com/office/drawing/2014/main" id="{234D30A0-7E47-DEBA-B39A-9EADDF4824F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082139" y="1366607"/>
            <a:ext cx="6142121" cy="4368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669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0E248-8146-EE2C-F68E-F25A208E4773}"/>
              </a:ext>
            </a:extLst>
          </p:cNvPr>
          <p:cNvSpPr>
            <a:spLocks noGrp="1"/>
          </p:cNvSpPr>
          <p:nvPr>
            <p:ph type="title"/>
          </p:nvPr>
        </p:nvSpPr>
        <p:spPr>
          <a:xfrm>
            <a:off x="812386" y="964692"/>
            <a:ext cx="3059223" cy="851408"/>
          </a:xfrm>
        </p:spPr>
        <p:txBody>
          <a:bodyPr>
            <a:normAutofit fontScale="90000"/>
          </a:bodyPr>
          <a:lstStyle/>
          <a:p>
            <a:r>
              <a:rPr lang="en-US" sz="2000" dirty="0">
                <a:latin typeface="Times New Roman" panose="02020603050405020304" pitchFamily="18" charset="0"/>
                <a:cs typeface="Times New Roman" panose="02020603050405020304" pitchFamily="18" charset="0"/>
              </a:rPr>
              <a:t>MULTIPLE REGRESSION PLOT </a:t>
            </a:r>
            <a:endParaRPr lang="en-US" sz="2000" b="1" dirty="0"/>
          </a:p>
        </p:txBody>
      </p:sp>
      <p:sp>
        <p:nvSpPr>
          <p:cNvPr id="4" name="Content Placeholder 3">
            <a:extLst>
              <a:ext uri="{FF2B5EF4-FFF2-40B4-BE49-F238E27FC236}">
                <a16:creationId xmlns:a16="http://schemas.microsoft.com/office/drawing/2014/main" id="{4697F87F-C1F5-75D6-8B77-EAD463F7A6EB}"/>
              </a:ext>
            </a:extLst>
          </p:cNvPr>
          <p:cNvSpPr>
            <a:spLocks noGrp="1"/>
          </p:cNvSpPr>
          <p:nvPr>
            <p:ph idx="1"/>
          </p:nvPr>
        </p:nvSpPr>
        <p:spPr>
          <a:xfrm>
            <a:off x="807786" y="2120900"/>
            <a:ext cx="3059223" cy="3780350"/>
          </a:xfrm>
        </p:spPr>
        <p:txBody>
          <a:bodyPr>
            <a:normAutofit fontScale="92500" lnSpcReduction="10000"/>
          </a:bodyPr>
          <a:lstStyle/>
          <a:p>
            <a:pPr>
              <a:lnSpc>
                <a:spcPct val="90000"/>
              </a:lnSpc>
            </a:pPr>
            <a:r>
              <a:rPr lang="en-US" sz="2000" dirty="0">
                <a:latin typeface="+mj-lt"/>
                <a:cs typeface="Times New Roman" panose="02020603050405020304" pitchFamily="18" charset="0"/>
              </a:rPr>
              <a:t>Regression line is going slightly downwards which indicates that with increase in miles, price drops. Also, only two outliers exist at the top left of the graph which can be ignored. </a:t>
            </a:r>
          </a:p>
          <a:p>
            <a:pPr>
              <a:lnSpc>
                <a:spcPct val="90000"/>
              </a:lnSpc>
            </a:pPr>
            <a:r>
              <a:rPr lang="en-US" sz="2000" dirty="0">
                <a:latin typeface="+mj-lt"/>
                <a:cs typeface="Times New Roman" panose="02020603050405020304" pitchFamily="18" charset="0"/>
              </a:rPr>
              <a:t>We can also see that the residuals seem to lie closer to the regression line which shows that the model is able to efficiently generalize the trend in data </a:t>
            </a:r>
          </a:p>
          <a:p>
            <a:pPr>
              <a:lnSpc>
                <a:spcPct val="90000"/>
              </a:lnSpc>
            </a:pPr>
            <a:endParaRPr lang="en-US" sz="1700" dirty="0"/>
          </a:p>
        </p:txBody>
      </p:sp>
      <p:sp>
        <p:nvSpPr>
          <p:cNvPr id="10" name="Rectangle 9">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Image preview">
            <a:extLst>
              <a:ext uri="{FF2B5EF4-FFF2-40B4-BE49-F238E27FC236}">
                <a16:creationId xmlns:a16="http://schemas.microsoft.com/office/drawing/2014/main" id="{265E580A-A1FF-7274-3369-30A6D762417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3366" y="1463662"/>
            <a:ext cx="6227064" cy="3938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217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85841-5F40-9022-1399-5B4F0083FCE3}"/>
              </a:ext>
            </a:extLst>
          </p:cNvPr>
          <p:cNvSpPr>
            <a:spLocks noGrp="1"/>
          </p:cNvSpPr>
          <p:nvPr>
            <p:ph type="title"/>
          </p:nvPr>
        </p:nvSpPr>
        <p:spPr>
          <a:xfrm>
            <a:off x="804672" y="964692"/>
            <a:ext cx="3066937" cy="1188720"/>
          </a:xfrm>
        </p:spPr>
        <p:txBody>
          <a:bodyPr>
            <a:normAutofit/>
          </a:bodyPr>
          <a:lstStyle/>
          <a:p>
            <a:r>
              <a:rPr lang="en-US" sz="2400">
                <a:latin typeface="Times New Roman" panose="02020603050405020304" pitchFamily="18" charset="0"/>
                <a:cs typeface="Times New Roman" panose="02020603050405020304" pitchFamily="18" charset="0"/>
              </a:rPr>
              <a:t>AVERAGE PRICE VS STATE </a:t>
            </a:r>
          </a:p>
        </p:txBody>
      </p:sp>
      <p:sp>
        <p:nvSpPr>
          <p:cNvPr id="4" name="Content Placeholder 3">
            <a:extLst>
              <a:ext uri="{FF2B5EF4-FFF2-40B4-BE49-F238E27FC236}">
                <a16:creationId xmlns:a16="http://schemas.microsoft.com/office/drawing/2014/main" id="{A6C13FD6-84F1-E7AA-1F1F-E88BBC5D0DF4}"/>
              </a:ext>
            </a:extLst>
          </p:cNvPr>
          <p:cNvSpPr>
            <a:spLocks noGrp="1"/>
          </p:cNvSpPr>
          <p:nvPr>
            <p:ph idx="1"/>
          </p:nvPr>
        </p:nvSpPr>
        <p:spPr>
          <a:xfrm>
            <a:off x="803244" y="2638044"/>
            <a:ext cx="3063765" cy="3263206"/>
          </a:xfrm>
        </p:spPr>
        <p:txBody>
          <a:bodyPr>
            <a:normAutofit fontScale="92500"/>
          </a:bodyPr>
          <a:lstStyle/>
          <a:p>
            <a:r>
              <a:rPr lang="en-US" sz="2400" dirty="0">
                <a:latin typeface="+mj-lt"/>
                <a:cs typeface="Times New Roman" panose="02020603050405020304" pitchFamily="18" charset="0"/>
              </a:rPr>
              <a:t>State can also affect the prices based on tax-laws, maintenance and weather conditions. Average price looks lower for state Rhode Island (RI) and highest for Vermont (VT). </a:t>
            </a:r>
          </a:p>
          <a:p>
            <a:pPr marL="0" indent="0">
              <a:buNone/>
            </a:pPr>
            <a:endParaRPr lang="en-US" dirty="0"/>
          </a:p>
          <a:p>
            <a:endParaRPr lang="en-US" dirty="0"/>
          </a:p>
        </p:txBody>
      </p:sp>
      <p:sp>
        <p:nvSpPr>
          <p:cNvPr id="10" name="Rectangle 9">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Image preview">
            <a:extLst>
              <a:ext uri="{FF2B5EF4-FFF2-40B4-BE49-F238E27FC236}">
                <a16:creationId xmlns:a16="http://schemas.microsoft.com/office/drawing/2014/main" id="{21B4E31F-91D0-D9ED-A311-6756A43CB6A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64822" y="1293275"/>
            <a:ext cx="5744152" cy="4279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1245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0DD82-A73A-E205-7F59-3E369D3B8D04}"/>
              </a:ext>
            </a:extLst>
          </p:cNvPr>
          <p:cNvSpPr>
            <a:spLocks noGrp="1"/>
          </p:cNvSpPr>
          <p:nvPr>
            <p:ph type="title"/>
          </p:nvPr>
        </p:nvSpPr>
        <p:spPr>
          <a:xfrm>
            <a:off x="804672" y="964692"/>
            <a:ext cx="3066937" cy="1188720"/>
          </a:xfrm>
        </p:spPr>
        <p:txBody>
          <a:bodyPr>
            <a:normAutofit/>
          </a:bodyPr>
          <a:lstStyle/>
          <a:p>
            <a:r>
              <a:rPr lang="en-US">
                <a:latin typeface="Times New Roman" panose="02020603050405020304" pitchFamily="18" charset="0"/>
                <a:cs typeface="Times New Roman" panose="02020603050405020304" pitchFamily="18" charset="0"/>
              </a:rPr>
              <a:t>MILESDRIVEN VS STATE</a:t>
            </a:r>
          </a:p>
        </p:txBody>
      </p:sp>
      <p:sp>
        <p:nvSpPr>
          <p:cNvPr id="4" name="Content Placeholder 3">
            <a:extLst>
              <a:ext uri="{FF2B5EF4-FFF2-40B4-BE49-F238E27FC236}">
                <a16:creationId xmlns:a16="http://schemas.microsoft.com/office/drawing/2014/main" id="{962BED40-A392-D907-DF23-FF35940F0109}"/>
              </a:ext>
            </a:extLst>
          </p:cNvPr>
          <p:cNvSpPr>
            <a:spLocks noGrp="1"/>
          </p:cNvSpPr>
          <p:nvPr>
            <p:ph idx="1"/>
          </p:nvPr>
        </p:nvSpPr>
        <p:spPr>
          <a:xfrm>
            <a:off x="803244" y="2638044"/>
            <a:ext cx="3063765" cy="3263206"/>
          </a:xfrm>
        </p:spPr>
        <p:txBody>
          <a:bodyPr>
            <a:normAutofit/>
          </a:bodyPr>
          <a:lstStyle/>
          <a:p>
            <a:pPr marL="0" indent="0">
              <a:buNone/>
            </a:pPr>
            <a:r>
              <a:rPr lang="en-US" sz="2800" dirty="0">
                <a:latin typeface="+mj-lt"/>
                <a:cs typeface="Times New Roman" panose="02020603050405020304" pitchFamily="18" charset="0"/>
              </a:rPr>
              <a:t>Connecticut ( CT)  has the lowest Miles Driven cars available for sales whereas Massachusetts(MA) has the highest. </a:t>
            </a:r>
          </a:p>
          <a:p>
            <a:endParaRPr lang="en-US" dirty="0"/>
          </a:p>
        </p:txBody>
      </p:sp>
      <p:sp>
        <p:nvSpPr>
          <p:cNvPr id="10" name="Rectangle 9">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Image preview">
            <a:extLst>
              <a:ext uri="{FF2B5EF4-FFF2-40B4-BE49-F238E27FC236}">
                <a16:creationId xmlns:a16="http://schemas.microsoft.com/office/drawing/2014/main" id="{4D60A481-6F15-2074-504B-1CDE61B6D3D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3366" y="1385824"/>
            <a:ext cx="6227064" cy="4094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679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94EEA-2B8B-EC5C-52D3-0A3055931CFB}"/>
              </a:ext>
            </a:extLst>
          </p:cNvPr>
          <p:cNvSpPr>
            <a:spLocks noGrp="1"/>
          </p:cNvSpPr>
          <p:nvPr>
            <p:ph type="title"/>
          </p:nvPr>
        </p:nvSpPr>
        <p:spPr>
          <a:xfrm>
            <a:off x="2324100" y="964692"/>
            <a:ext cx="7636764" cy="686308"/>
          </a:xfrm>
        </p:spPr>
        <p:txBody>
          <a:bodyPr>
            <a:normAutofit fontScale="90000"/>
          </a:bodyPr>
          <a:lstStyle/>
          <a:p>
            <a:pPr algn="ctr"/>
            <a:r>
              <a:rPr lang="en-US" sz="3200" dirty="0">
                <a:solidFill>
                  <a:schemeClr val="accent1">
                    <a:lumMod val="75000"/>
                  </a:schemeClr>
                </a:solidFill>
                <a:latin typeface="Times New Roman" panose="02020603050405020304" pitchFamily="18" charset="0"/>
                <a:cs typeface="Times New Roman" panose="02020603050405020304" pitchFamily="18" charset="0"/>
              </a:rPr>
              <a:t>CONCLUSION WITH EXAMPLES </a:t>
            </a:r>
          </a:p>
        </p:txBody>
      </p:sp>
      <p:sp>
        <p:nvSpPr>
          <p:cNvPr id="3" name="Content Placeholder 2">
            <a:extLst>
              <a:ext uri="{FF2B5EF4-FFF2-40B4-BE49-F238E27FC236}">
                <a16:creationId xmlns:a16="http://schemas.microsoft.com/office/drawing/2014/main" id="{7B1B2592-1744-0FA0-BEFD-A469450C4F3E}"/>
              </a:ext>
            </a:extLst>
          </p:cNvPr>
          <p:cNvSpPr>
            <a:spLocks noGrp="1"/>
          </p:cNvSpPr>
          <p:nvPr>
            <p:ph idx="1"/>
          </p:nvPr>
        </p:nvSpPr>
        <p:spPr>
          <a:xfrm>
            <a:off x="2235200" y="2032000"/>
            <a:ext cx="7886700" cy="4330700"/>
          </a:xfrm>
        </p:spPr>
        <p:txBody>
          <a:bodyPr>
            <a:normAutofit/>
          </a:bodyPr>
          <a:lstStyle/>
          <a:p>
            <a:r>
              <a:rPr lang="en-US" sz="2000" dirty="0"/>
              <a:t>From bar graph (2) we can see that Rhode Island is amongst the highest Miles Driven state. </a:t>
            </a:r>
          </a:p>
          <a:p>
            <a:r>
              <a:rPr lang="en-US" sz="2000" dirty="0"/>
              <a:t>As per the regression results – Increase in miles will decrease the average price of cars which means on an average the used cars in Rhode Island are cheaper than the other states. </a:t>
            </a:r>
          </a:p>
          <a:p>
            <a:r>
              <a:rPr lang="en-US" sz="2000" dirty="0"/>
              <a:t>It can be seen from bar graph(1) our Regression results are in line with what we can see in the bar graph with Rhode Island being the state with least Average Price. </a:t>
            </a:r>
          </a:p>
          <a:p>
            <a:r>
              <a:rPr lang="en-US" sz="2000" dirty="0"/>
              <a:t>The same applies to other states also. </a:t>
            </a:r>
          </a:p>
          <a:p>
            <a:r>
              <a:rPr lang="en-US" sz="2000" dirty="0"/>
              <a:t>Also, from the visualization we can see that on an average used cars in MA are more expensive than the other states. </a:t>
            </a:r>
          </a:p>
        </p:txBody>
      </p:sp>
    </p:spTree>
    <p:extLst>
      <p:ext uri="{BB962C8B-B14F-4D97-AF65-F5344CB8AC3E}">
        <p14:creationId xmlns:p14="http://schemas.microsoft.com/office/powerpoint/2010/main" val="2073775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F2EC7B-66E7-CC0B-B8C7-8566A14CD5F1}"/>
              </a:ext>
            </a:extLst>
          </p:cNvPr>
          <p:cNvSpPr>
            <a:spLocks noGrp="1"/>
          </p:cNvSpPr>
          <p:nvPr>
            <p:ph type="ctrTitle"/>
          </p:nvPr>
        </p:nvSpPr>
        <p:spPr>
          <a:xfrm>
            <a:off x="1260873" y="1586484"/>
            <a:ext cx="3685032" cy="3685032"/>
          </a:xfrm>
          <a:prstGeom prst="ellipse">
            <a:avLst/>
          </a:prstGeom>
          <a:solidFill>
            <a:schemeClr val="accent2">
              <a:lumMod val="75000"/>
            </a:schemeClr>
          </a:solidFill>
          <a:ln>
            <a:noFill/>
          </a:ln>
        </p:spPr>
        <p:txBody>
          <a:bodyPr vert="horz" lIns="182880" tIns="182880" rIns="182880" bIns="182880" rtlCol="0" anchor="ctr">
            <a:normAutofit/>
          </a:bodyPr>
          <a:lstStyle/>
          <a:p>
            <a:r>
              <a:rPr lang="en-US" sz="3000" b="0" i="0" kern="1200" cap="all" spc="200" baseline="0">
                <a:solidFill>
                  <a:srgbClr val="FFFFFF"/>
                </a:solidFill>
                <a:effectLst/>
                <a:latin typeface="+mj-lt"/>
                <a:ea typeface="+mj-ea"/>
                <a:cs typeface="+mj-cs"/>
              </a:rPr>
              <a:t>UNITED STATES USED CAR MARKET </a:t>
            </a:r>
          </a:p>
        </p:txBody>
      </p:sp>
      <p:sp>
        <p:nvSpPr>
          <p:cNvPr id="3" name="Subtitle 2">
            <a:extLst>
              <a:ext uri="{FF2B5EF4-FFF2-40B4-BE49-F238E27FC236}">
                <a16:creationId xmlns:a16="http://schemas.microsoft.com/office/drawing/2014/main" id="{37DB4F53-A0E7-CDD9-0092-1A24800F3731}"/>
              </a:ext>
            </a:extLst>
          </p:cNvPr>
          <p:cNvSpPr>
            <a:spLocks noGrp="1"/>
          </p:cNvSpPr>
          <p:nvPr>
            <p:ph type="subTitle" idx="1"/>
          </p:nvPr>
        </p:nvSpPr>
        <p:spPr>
          <a:xfrm>
            <a:off x="5591695" y="1402080"/>
            <a:ext cx="5482882" cy="4841558"/>
          </a:xfrm>
        </p:spPr>
        <p:txBody>
          <a:bodyPr vert="horz" lIns="91440" tIns="45720" rIns="91440" bIns="45720" rtlCol="0" anchor="ctr">
            <a:normAutofit lnSpcReduction="10000"/>
          </a:bodyPr>
          <a:lstStyle/>
          <a:p>
            <a:pPr marL="342900" indent="-228600" algn="l">
              <a:lnSpc>
                <a:spcPct val="90000"/>
              </a:lnSpc>
              <a:spcAft>
                <a:spcPts val="200"/>
              </a:spcAft>
              <a:buFont typeface="Arial" panose="020B0604020202020204" pitchFamily="34" charset="0"/>
              <a:buChar char="•"/>
            </a:pPr>
            <a:r>
              <a:rPr lang="en-US" b="0" i="0" dirty="0">
                <a:solidFill>
                  <a:schemeClr val="tx1">
                    <a:lumMod val="85000"/>
                    <a:lumOff val="15000"/>
                  </a:schemeClr>
                </a:solidFill>
                <a:effectLst/>
              </a:rPr>
              <a:t>The United States used car market is highly fragmented, with vendor type, fuel type, body type, and sales channel.</a:t>
            </a:r>
          </a:p>
          <a:p>
            <a:pPr marL="342900" indent="-228600" algn="l">
              <a:lnSpc>
                <a:spcPct val="90000"/>
              </a:lnSpc>
              <a:spcAft>
                <a:spcPts val="200"/>
              </a:spcAft>
              <a:buFont typeface="Arial" panose="020B0604020202020204" pitchFamily="34" charset="0"/>
              <a:buChar char="•"/>
            </a:pPr>
            <a:r>
              <a:rPr lang="en-US" b="0" i="0" dirty="0">
                <a:solidFill>
                  <a:schemeClr val="tx1">
                    <a:lumMod val="85000"/>
                    <a:lumOff val="15000"/>
                  </a:schemeClr>
                </a:solidFill>
                <a:effectLst/>
              </a:rPr>
              <a:t>Consumers are more aware of the vehicle, its residual value, third-party margin, and other factors due to every detail easily available on website. </a:t>
            </a:r>
          </a:p>
          <a:p>
            <a:pPr marL="342900" indent="-228600" algn="l">
              <a:lnSpc>
                <a:spcPct val="90000"/>
              </a:lnSpc>
              <a:spcAft>
                <a:spcPts val="200"/>
              </a:spcAft>
              <a:buFont typeface="Arial" panose="020B0604020202020204" pitchFamily="34" charset="0"/>
              <a:buChar char="•"/>
            </a:pPr>
            <a:r>
              <a:rPr lang="en-US" b="0" i="0" dirty="0">
                <a:solidFill>
                  <a:schemeClr val="tx1">
                    <a:lumMod val="85000"/>
                    <a:lumOff val="15000"/>
                  </a:schemeClr>
                </a:solidFill>
                <a:effectLst/>
              </a:rPr>
              <a:t>Buying a used car is a terrific method for a middle-class or learner driver to get a good vehicle for a low price and eventually go on the road without spending a bunch</a:t>
            </a:r>
          </a:p>
          <a:p>
            <a:pPr marL="342900" indent="-228600" algn="l">
              <a:lnSpc>
                <a:spcPct val="90000"/>
              </a:lnSpc>
              <a:spcAft>
                <a:spcPts val="200"/>
              </a:spcAft>
              <a:buFont typeface="Arial" panose="020B0604020202020204" pitchFamily="34" charset="0"/>
              <a:buChar char="•"/>
            </a:pPr>
            <a:r>
              <a:rPr lang="en-US" dirty="0">
                <a:solidFill>
                  <a:schemeClr val="tx1">
                    <a:lumMod val="85000"/>
                    <a:lumOff val="15000"/>
                  </a:schemeClr>
                </a:solidFill>
              </a:rPr>
              <a:t>As international students we were curious to explore the domination of used cars market, as back in India this is not a common practice which is why we chose CARGURUS.COM to explore the data around this area. </a:t>
            </a:r>
            <a:r>
              <a:rPr lang="en-US" sz="1700" dirty="0">
                <a:solidFill>
                  <a:schemeClr val="tx1">
                    <a:lumMod val="85000"/>
                    <a:lumOff val="15000"/>
                  </a:schemeClr>
                </a:solidFill>
              </a:rPr>
              <a:t> </a:t>
            </a:r>
            <a:endParaRPr lang="en-US" sz="1700" b="0" i="0" dirty="0">
              <a:solidFill>
                <a:schemeClr val="tx1">
                  <a:lumMod val="85000"/>
                  <a:lumOff val="15000"/>
                </a:schemeClr>
              </a:solidFill>
              <a:effectLst/>
            </a:endParaRPr>
          </a:p>
        </p:txBody>
      </p:sp>
    </p:spTree>
    <p:extLst>
      <p:ext uri="{BB962C8B-B14F-4D97-AF65-F5344CB8AC3E}">
        <p14:creationId xmlns:p14="http://schemas.microsoft.com/office/powerpoint/2010/main" val="3829687990"/>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BF10E7-FC22-1F18-432E-532743B6378A}"/>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dirty="0"/>
              <a:t>DESCRIPTIVE ANALYSIS </a:t>
            </a:r>
            <a:br>
              <a:rPr lang="en-US" sz="3200" dirty="0"/>
            </a:br>
            <a:endParaRPr lang="en-US" sz="3200" dirty="0"/>
          </a:p>
        </p:txBody>
      </p:sp>
      <p:pic>
        <p:nvPicPr>
          <p:cNvPr id="7" name="Graphic 6" descr="Bar chart">
            <a:extLst>
              <a:ext uri="{FF2B5EF4-FFF2-40B4-BE49-F238E27FC236}">
                <a16:creationId xmlns:a16="http://schemas.microsoft.com/office/drawing/2014/main" id="{E2248990-5EE8-8C8D-16E0-26B5B8137C1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45346" y="640078"/>
            <a:ext cx="3301307" cy="3301307"/>
          </a:xfrm>
          <a:prstGeom prst="rect">
            <a:avLst/>
          </a:prstGeom>
        </p:spPr>
      </p:pic>
    </p:spTree>
    <p:extLst>
      <p:ext uri="{BB962C8B-B14F-4D97-AF65-F5344CB8AC3E}">
        <p14:creationId xmlns:p14="http://schemas.microsoft.com/office/powerpoint/2010/main" val="2813171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3ED06-DD17-4F56-0DA4-08A608817271}"/>
              </a:ext>
            </a:extLst>
          </p:cNvPr>
          <p:cNvSpPr>
            <a:spLocks noGrp="1"/>
          </p:cNvSpPr>
          <p:nvPr>
            <p:ph type="title"/>
          </p:nvPr>
        </p:nvSpPr>
        <p:spPr>
          <a:xfrm>
            <a:off x="804672" y="964692"/>
            <a:ext cx="3066937" cy="1188720"/>
          </a:xfrm>
        </p:spPr>
        <p:txBody>
          <a:bodyPr>
            <a:normAutofit/>
          </a:bodyPr>
          <a:lstStyle/>
          <a:p>
            <a:r>
              <a:rPr lang="en-US" sz="2000" dirty="0">
                <a:latin typeface="Times New Roman" panose="02020603050405020304" pitchFamily="18" charset="0"/>
                <a:cs typeface="Times New Roman" panose="02020603050405020304" pitchFamily="18" charset="0"/>
              </a:rPr>
              <a:t>STATISTICAL ANALYSIS BY STATE </a:t>
            </a:r>
          </a:p>
        </p:txBody>
      </p:sp>
      <p:sp>
        <p:nvSpPr>
          <p:cNvPr id="4" name="Content Placeholder 3">
            <a:extLst>
              <a:ext uri="{FF2B5EF4-FFF2-40B4-BE49-F238E27FC236}">
                <a16:creationId xmlns:a16="http://schemas.microsoft.com/office/drawing/2014/main" id="{12D90681-679A-E940-980F-A1EE43B72B55}"/>
              </a:ext>
            </a:extLst>
          </p:cNvPr>
          <p:cNvSpPr>
            <a:spLocks noGrp="1"/>
          </p:cNvSpPr>
          <p:nvPr>
            <p:ph idx="1"/>
          </p:nvPr>
        </p:nvSpPr>
        <p:spPr>
          <a:xfrm>
            <a:off x="803244" y="2421074"/>
            <a:ext cx="3066937" cy="3979726"/>
          </a:xfrm>
        </p:spPr>
        <p:txBody>
          <a:bodyPr>
            <a:noAutofit/>
          </a:bodyPr>
          <a:lstStyle/>
          <a:p>
            <a:pPr>
              <a:lnSpc>
                <a:spcPct val="90000"/>
              </a:lnSpc>
            </a:pPr>
            <a:r>
              <a:rPr lang="en-US" sz="2000" dirty="0">
                <a:latin typeface="+mj-lt"/>
                <a:cs typeface="Times New Roman" panose="02020603050405020304" pitchFamily="18" charset="0"/>
              </a:rPr>
              <a:t>Mean price of Rhode Island is the lowest.</a:t>
            </a:r>
          </a:p>
          <a:p>
            <a:pPr>
              <a:lnSpc>
                <a:spcPct val="90000"/>
              </a:lnSpc>
            </a:pPr>
            <a:r>
              <a:rPr lang="en-US" sz="2000" dirty="0">
                <a:latin typeface="+mj-lt"/>
                <a:cs typeface="Times New Roman" panose="02020603050405020304" pitchFamily="18" charset="0"/>
              </a:rPr>
              <a:t>Standard Deviation varies widely around the mean.</a:t>
            </a:r>
          </a:p>
          <a:p>
            <a:pPr>
              <a:lnSpc>
                <a:spcPct val="90000"/>
              </a:lnSpc>
            </a:pPr>
            <a:r>
              <a:rPr lang="en-US" sz="2000" dirty="0">
                <a:latin typeface="+mj-lt"/>
                <a:cs typeface="Times New Roman" panose="02020603050405020304" pitchFamily="18" charset="0"/>
              </a:rPr>
              <a:t>Both minimum and maximum priced car is available in MA. It also has maximum count of used cars. We can say that MA dominates the market as compared to other states.</a:t>
            </a:r>
          </a:p>
        </p:txBody>
      </p:sp>
      <p:sp>
        <p:nvSpPr>
          <p:cNvPr id="11" name="Rectangle 10">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Image preview">
            <a:extLst>
              <a:ext uri="{FF2B5EF4-FFF2-40B4-BE49-F238E27FC236}">
                <a16:creationId xmlns:a16="http://schemas.microsoft.com/office/drawing/2014/main" id="{D8C1244F-4369-B8A9-5BB9-162B8E1A45E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3366" y="2421074"/>
            <a:ext cx="6227064" cy="2023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3950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990B9-A066-BA84-8A8E-F9B388F00679}"/>
              </a:ext>
            </a:extLst>
          </p:cNvPr>
          <p:cNvSpPr>
            <a:spLocks noGrp="1"/>
          </p:cNvSpPr>
          <p:nvPr>
            <p:ph type="title"/>
          </p:nvPr>
        </p:nvSpPr>
        <p:spPr>
          <a:xfrm>
            <a:off x="838200" y="365126"/>
            <a:ext cx="10515600" cy="935038"/>
          </a:xfrm>
        </p:spPr>
        <p:txBody>
          <a:bodyPr>
            <a:normAutofit/>
          </a:bodyPr>
          <a:lstStyle/>
          <a:p>
            <a:pPr algn="ctr"/>
            <a:r>
              <a:rPr lang="en-US" sz="3200">
                <a:solidFill>
                  <a:schemeClr val="accent1">
                    <a:lumMod val="75000"/>
                  </a:schemeClr>
                </a:solidFill>
                <a:latin typeface="Times New Roman" panose="02020603050405020304" pitchFamily="18" charset="0"/>
                <a:cs typeface="Times New Roman" panose="02020603050405020304" pitchFamily="18" charset="0"/>
              </a:rPr>
              <a:t>“MA” STATE ANALYSIS </a:t>
            </a:r>
            <a:endParaRPr lang="en-US" sz="32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028EDFE-4D1D-A6E4-069B-F0A4B5DB4DDF}"/>
              </a:ext>
            </a:extLst>
          </p:cNvPr>
          <p:cNvSpPr>
            <a:spLocks noGrp="1"/>
          </p:cNvSpPr>
          <p:nvPr>
            <p:ph idx="1"/>
          </p:nvPr>
        </p:nvSpPr>
        <p:spPr>
          <a:xfrm>
            <a:off x="1042988" y="1404142"/>
            <a:ext cx="10310812" cy="4958558"/>
          </a:xfrm>
        </p:spPr>
        <p:txBody>
          <a:bodyPr>
            <a:normAutofit/>
          </a:bodyPr>
          <a:lstStyle/>
          <a:p>
            <a:r>
              <a:rPr lang="en-US" sz="2000" dirty="0">
                <a:latin typeface="+mj-lt"/>
                <a:cs typeface="Times New Roman" panose="02020603050405020304" pitchFamily="18" charset="0"/>
              </a:rPr>
              <a:t>N: There are 414 observations in the dataset.</a:t>
            </a:r>
          </a:p>
          <a:p>
            <a:r>
              <a:rPr lang="en-US" sz="2000" dirty="0">
                <a:latin typeface="+mj-lt"/>
                <a:cs typeface="Times New Roman" panose="02020603050405020304" pitchFamily="18" charset="0"/>
              </a:rPr>
              <a:t>Mean: The average price of cars in the dataset is $32,273.72.</a:t>
            </a:r>
          </a:p>
          <a:p>
            <a:r>
              <a:rPr lang="en-US" sz="2000" dirty="0">
                <a:latin typeface="+mj-lt"/>
                <a:cs typeface="Times New Roman" panose="02020603050405020304" pitchFamily="18" charset="0"/>
              </a:rPr>
              <a:t>SD: The standard deviation of the prices in the dataset is $14,700.28. This means that the prices of cars in the dataset vary widely around the mean.</a:t>
            </a:r>
          </a:p>
          <a:p>
            <a:r>
              <a:rPr lang="en-US" sz="2000" dirty="0">
                <a:latin typeface="+mj-lt"/>
                <a:cs typeface="Times New Roman" panose="02020603050405020304" pitchFamily="18" charset="0"/>
              </a:rPr>
              <a:t>SE: The standard error of the mean is $722.48. This is the standard deviation of the sampling distribution of the mean, which indicates how much the sample mean varies from the population mean.</a:t>
            </a:r>
          </a:p>
          <a:p>
            <a:r>
              <a:rPr lang="en-US" sz="2000" dirty="0">
                <a:latin typeface="+mj-lt"/>
                <a:cs typeface="Times New Roman" panose="02020603050405020304" pitchFamily="18" charset="0"/>
              </a:rPr>
              <a:t>95% Conf. Interval: The 95% confidence interval for the mean price is ($30,853.53, $33,693.92). This means that we can be 95% confident that the true population mean price lies within this interval.</a:t>
            </a:r>
          </a:p>
          <a:p>
            <a:endParaRPr lang="en-US" sz="2200" dirty="0">
              <a:latin typeface="Times New Roman" panose="02020603050405020304" pitchFamily="18" charset="0"/>
              <a:cs typeface="Times New Roman" panose="02020603050405020304" pitchFamily="18" charset="0"/>
            </a:endParaRPr>
          </a:p>
          <a:p>
            <a:endParaRPr lang="en-US" dirty="0"/>
          </a:p>
          <a:p>
            <a:endParaRPr lang="en-US" dirty="0"/>
          </a:p>
        </p:txBody>
      </p:sp>
      <p:pic>
        <p:nvPicPr>
          <p:cNvPr id="5" name="Picture 6" descr="Image preview">
            <a:extLst>
              <a:ext uri="{FF2B5EF4-FFF2-40B4-BE49-F238E27FC236}">
                <a16:creationId xmlns:a16="http://schemas.microsoft.com/office/drawing/2014/main" id="{C2CAA88A-B887-0E41-67BD-945BD541E0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3" t="30659" r="857" b="9042"/>
          <a:stretch/>
        </p:blipFill>
        <p:spPr bwMode="auto">
          <a:xfrm>
            <a:off x="1814514" y="5080000"/>
            <a:ext cx="8515350" cy="9771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0940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E29C9C-AFA5-E115-03E8-F534F115768D}"/>
              </a:ext>
            </a:extLst>
          </p:cNvPr>
          <p:cNvSpPr>
            <a:spLocks noGrp="1"/>
          </p:cNvSpPr>
          <p:nvPr>
            <p:ph type="title"/>
          </p:nvPr>
        </p:nvSpPr>
        <p:spPr>
          <a:xfrm>
            <a:off x="2231136" y="467418"/>
            <a:ext cx="7729728" cy="1188720"/>
          </a:xfrm>
          <a:solidFill>
            <a:srgbClr val="FFFFFF"/>
          </a:solidFill>
        </p:spPr>
        <p:txBody>
          <a:bodyPr>
            <a:normAutofit/>
          </a:bodyPr>
          <a:lstStyle/>
          <a:p>
            <a:r>
              <a:rPr lang="en-US">
                <a:latin typeface="Times New Roman" panose="02020603050405020304" pitchFamily="18" charset="0"/>
                <a:cs typeface="Times New Roman" panose="02020603050405020304" pitchFamily="18" charset="0"/>
              </a:rPr>
              <a:t>KEY HIGHLIGHTS </a:t>
            </a:r>
          </a:p>
        </p:txBody>
      </p:sp>
      <p:sp>
        <p:nvSpPr>
          <p:cNvPr id="3" name="Content Placeholder 2">
            <a:extLst>
              <a:ext uri="{FF2B5EF4-FFF2-40B4-BE49-F238E27FC236}">
                <a16:creationId xmlns:a16="http://schemas.microsoft.com/office/drawing/2014/main" id="{87D5A71E-4F0C-4458-0814-E139A62056E9}"/>
              </a:ext>
            </a:extLst>
          </p:cNvPr>
          <p:cNvSpPr>
            <a:spLocks noGrp="1"/>
          </p:cNvSpPr>
          <p:nvPr>
            <p:ph idx="1"/>
          </p:nvPr>
        </p:nvSpPr>
        <p:spPr>
          <a:xfrm>
            <a:off x="1706062" y="1843590"/>
            <a:ext cx="8923838" cy="3579310"/>
          </a:xfrm>
        </p:spPr>
        <p:txBody>
          <a:bodyPr>
            <a:normAutofit lnSpcReduction="10000"/>
          </a:bodyPr>
          <a:lstStyle/>
          <a:p>
            <a:r>
              <a:rPr lang="en-US" sz="2400" dirty="0">
                <a:solidFill>
                  <a:srgbClr val="404040"/>
                </a:solidFill>
                <a:latin typeface="+mj-lt"/>
                <a:cs typeface="Times New Roman" panose="02020603050405020304" pitchFamily="18" charset="0"/>
              </a:rPr>
              <a:t>MA dominates the market as compared to other states.</a:t>
            </a:r>
          </a:p>
          <a:p>
            <a:r>
              <a:rPr lang="en-US" sz="2400" dirty="0">
                <a:solidFill>
                  <a:srgbClr val="404040"/>
                </a:solidFill>
                <a:latin typeface="+mj-lt"/>
                <a:cs typeface="Times New Roman" panose="02020603050405020304" pitchFamily="18" charset="0"/>
              </a:rPr>
              <a:t>Used cars in MA are more expensive than the other states.</a:t>
            </a:r>
          </a:p>
          <a:p>
            <a:r>
              <a:rPr lang="en-US" sz="2400" dirty="0">
                <a:solidFill>
                  <a:srgbClr val="404040"/>
                </a:solidFill>
                <a:latin typeface="+mj-lt"/>
                <a:cs typeface="Times New Roman" panose="02020603050405020304" pitchFamily="18" charset="0"/>
              </a:rPr>
              <a:t>Model with dependent variables EMI &amp; Miles driven together constitute for a major portion of price and that this model is significant. </a:t>
            </a:r>
          </a:p>
          <a:p>
            <a:r>
              <a:rPr lang="en-US" sz="2400" dirty="0">
                <a:solidFill>
                  <a:srgbClr val="404040"/>
                </a:solidFill>
                <a:latin typeface="+mj-lt"/>
                <a:cs typeface="Times New Roman" panose="02020603050405020304" pitchFamily="18" charset="0"/>
              </a:rPr>
              <a:t>Negative Coefficient</a:t>
            </a:r>
            <a:r>
              <a:rPr lang="en-US" sz="2400" b="1" dirty="0">
                <a:solidFill>
                  <a:srgbClr val="404040"/>
                </a:solidFill>
                <a:latin typeface="+mj-lt"/>
                <a:cs typeface="Times New Roman" panose="02020603050405020304" pitchFamily="18" charset="0"/>
              </a:rPr>
              <a:t> </a:t>
            </a:r>
            <a:r>
              <a:rPr lang="en-US" sz="2400" dirty="0">
                <a:solidFill>
                  <a:srgbClr val="404040"/>
                </a:solidFill>
                <a:latin typeface="+mj-lt"/>
                <a:cs typeface="Times New Roman" panose="02020603050405020304" pitchFamily="18" charset="0"/>
              </a:rPr>
              <a:t>of miles driven indicates that increase in miles decreases the average price of cars.</a:t>
            </a:r>
          </a:p>
          <a:p>
            <a:r>
              <a:rPr lang="en-US" sz="2400" dirty="0">
                <a:solidFill>
                  <a:srgbClr val="404040"/>
                </a:solidFill>
                <a:latin typeface="+mj-lt"/>
                <a:cs typeface="Times New Roman" panose="02020603050405020304" pitchFamily="18" charset="0"/>
              </a:rPr>
              <a:t>Rhode Island is amongst the highest Miles Driven state, Hence it is the state with least Average Price. </a:t>
            </a:r>
            <a:endParaRPr lang="en-US" sz="2400" b="1" dirty="0">
              <a:solidFill>
                <a:srgbClr val="404040"/>
              </a:solidFill>
              <a:latin typeface="+mj-lt"/>
              <a:cs typeface="Times New Roman" panose="02020603050405020304" pitchFamily="18" charset="0"/>
            </a:endParaRPr>
          </a:p>
          <a:p>
            <a:endParaRPr lang="en-US" dirty="0">
              <a:solidFill>
                <a:srgbClr val="404040"/>
              </a:solidFill>
              <a:latin typeface="Times New Roman" panose="02020603050405020304" pitchFamily="18" charset="0"/>
              <a:cs typeface="Times New Roman" panose="02020603050405020304" pitchFamily="18" charset="0"/>
            </a:endParaRPr>
          </a:p>
          <a:p>
            <a:endParaRPr lang="en-US" b="1" dirty="0">
              <a:solidFill>
                <a:srgbClr val="404040"/>
              </a:solidFill>
              <a:latin typeface="Times New Roman" panose="02020603050405020304" pitchFamily="18" charset="0"/>
              <a:cs typeface="Times New Roman" panose="02020603050405020304" pitchFamily="18" charset="0"/>
            </a:endParaRPr>
          </a:p>
          <a:p>
            <a:endParaRPr lang="en-US" dirty="0">
              <a:solidFill>
                <a:srgbClr val="404040"/>
              </a:solidFill>
            </a:endParaRPr>
          </a:p>
        </p:txBody>
      </p:sp>
    </p:spTree>
    <p:extLst>
      <p:ext uri="{BB962C8B-B14F-4D97-AF65-F5344CB8AC3E}">
        <p14:creationId xmlns:p14="http://schemas.microsoft.com/office/powerpoint/2010/main" val="393681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F66FA-37CA-9ED3-4F09-4FBA7841380E}"/>
              </a:ext>
            </a:extLst>
          </p:cNvPr>
          <p:cNvSpPr>
            <a:spLocks noGrp="1"/>
          </p:cNvSpPr>
          <p:nvPr>
            <p:ph type="title"/>
          </p:nvPr>
        </p:nvSpPr>
        <p:spPr>
          <a:xfrm>
            <a:off x="2231136" y="523613"/>
            <a:ext cx="7729728" cy="962287"/>
          </a:xfrm>
        </p:spPr>
        <p:txBody>
          <a:bodyPr/>
          <a:lstStyle/>
          <a:p>
            <a:pPr algn="ctr"/>
            <a:r>
              <a:rPr lang="en-US" dirty="0">
                <a:solidFill>
                  <a:schemeClr val="accent1">
                    <a:lumMod val="75000"/>
                  </a:schemeClr>
                </a:solidFill>
              </a:rPr>
              <a:t>LIBRARIES AND PACKAGES  </a:t>
            </a:r>
          </a:p>
        </p:txBody>
      </p:sp>
      <p:sp>
        <p:nvSpPr>
          <p:cNvPr id="3" name="Content Placeholder 2">
            <a:extLst>
              <a:ext uri="{FF2B5EF4-FFF2-40B4-BE49-F238E27FC236}">
                <a16:creationId xmlns:a16="http://schemas.microsoft.com/office/drawing/2014/main" id="{826B7C3F-A8A6-8ED7-D45F-9331C1C68D78}"/>
              </a:ext>
            </a:extLst>
          </p:cNvPr>
          <p:cNvSpPr>
            <a:spLocks noGrp="1"/>
          </p:cNvSpPr>
          <p:nvPr>
            <p:ph idx="1"/>
          </p:nvPr>
        </p:nvSpPr>
        <p:spPr>
          <a:xfrm>
            <a:off x="2231136" y="2159000"/>
            <a:ext cx="7729728" cy="3581027"/>
          </a:xfrm>
        </p:spPr>
        <p:txBody>
          <a:bodyPr>
            <a:normAutofit/>
          </a:bodyPr>
          <a:lstStyle/>
          <a:p>
            <a:pPr marL="0" indent="0" algn="l">
              <a:buNone/>
            </a:pPr>
            <a:r>
              <a:rPr lang="en-US" b="0" i="0" dirty="0">
                <a:solidFill>
                  <a:srgbClr val="222222"/>
                </a:solidFill>
                <a:effectLst/>
                <a:latin typeface="Arial" panose="020B0604020202020204" pitchFamily="34" charset="0"/>
              </a:rPr>
              <a:t>import pandas as pd</a:t>
            </a:r>
          </a:p>
          <a:p>
            <a:pPr marL="0" indent="0" algn="l">
              <a:buNone/>
            </a:pPr>
            <a:r>
              <a:rPr lang="en-US" b="0" i="0" dirty="0">
                <a:solidFill>
                  <a:srgbClr val="222222"/>
                </a:solidFill>
                <a:effectLst/>
                <a:latin typeface="Arial" panose="020B0604020202020204" pitchFamily="34" charset="0"/>
              </a:rPr>
              <a:t>from </a:t>
            </a:r>
            <a:r>
              <a:rPr lang="en-US" b="0" i="0" dirty="0" err="1">
                <a:solidFill>
                  <a:srgbClr val="222222"/>
                </a:solidFill>
                <a:effectLst/>
                <a:latin typeface="Arial" panose="020B0604020202020204" pitchFamily="34" charset="0"/>
              </a:rPr>
              <a:t>sklearn.linear_model</a:t>
            </a:r>
            <a:r>
              <a:rPr lang="en-US" b="0" i="0" dirty="0">
                <a:solidFill>
                  <a:srgbClr val="222222"/>
                </a:solidFill>
                <a:effectLst/>
                <a:latin typeface="Arial" panose="020B0604020202020204" pitchFamily="34" charset="0"/>
              </a:rPr>
              <a:t> import </a:t>
            </a:r>
            <a:r>
              <a:rPr lang="en-US" b="0" i="0" dirty="0" err="1">
                <a:solidFill>
                  <a:srgbClr val="222222"/>
                </a:solidFill>
                <a:effectLst/>
                <a:latin typeface="Arial" panose="020B0604020202020204" pitchFamily="34" charset="0"/>
              </a:rPr>
              <a:t>LinearRegression</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from </a:t>
            </a:r>
            <a:r>
              <a:rPr lang="en-US" b="0" i="0" dirty="0" err="1">
                <a:solidFill>
                  <a:srgbClr val="222222"/>
                </a:solidFill>
                <a:effectLst/>
                <a:latin typeface="Arial" panose="020B0604020202020204" pitchFamily="34" charset="0"/>
              </a:rPr>
              <a:t>scipy</a:t>
            </a:r>
            <a:r>
              <a:rPr lang="en-US" b="0" i="0" dirty="0">
                <a:solidFill>
                  <a:srgbClr val="222222"/>
                </a:solidFill>
                <a:effectLst/>
                <a:latin typeface="Arial" panose="020B0604020202020204" pitchFamily="34" charset="0"/>
              </a:rPr>
              <a:t> import stats</a:t>
            </a:r>
          </a:p>
          <a:p>
            <a:pPr marL="0" indent="0" algn="l">
              <a:buNone/>
            </a:pPr>
            <a:r>
              <a:rPr lang="en-US" b="0" i="0" dirty="0">
                <a:solidFill>
                  <a:srgbClr val="222222"/>
                </a:solidFill>
                <a:effectLst/>
                <a:latin typeface="Arial" panose="020B0604020202020204" pitchFamily="34" charset="0"/>
              </a:rPr>
              <a:t>import </a:t>
            </a:r>
            <a:r>
              <a:rPr lang="en-US" b="0" i="0" dirty="0" err="1">
                <a:solidFill>
                  <a:srgbClr val="222222"/>
                </a:solidFill>
                <a:effectLst/>
                <a:latin typeface="Arial" panose="020B0604020202020204" pitchFamily="34" charset="0"/>
              </a:rPr>
              <a:t>statsmodels.api</a:t>
            </a:r>
            <a:r>
              <a:rPr lang="en-US" b="0" i="0" dirty="0">
                <a:solidFill>
                  <a:srgbClr val="222222"/>
                </a:solidFill>
                <a:effectLst/>
                <a:latin typeface="Arial" panose="020B0604020202020204" pitchFamily="34" charset="0"/>
              </a:rPr>
              <a:t> as </a:t>
            </a:r>
            <a:r>
              <a:rPr lang="en-US" b="0" i="0" dirty="0" err="1">
                <a:solidFill>
                  <a:srgbClr val="222222"/>
                </a:solidFill>
                <a:effectLst/>
                <a:latin typeface="Arial" panose="020B0604020202020204" pitchFamily="34" charset="0"/>
              </a:rPr>
              <a:t>sm</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import </a:t>
            </a:r>
            <a:r>
              <a:rPr lang="en-US" b="0" i="0" dirty="0" err="1">
                <a:solidFill>
                  <a:srgbClr val="222222"/>
                </a:solidFill>
                <a:effectLst/>
                <a:latin typeface="Arial" panose="020B0604020202020204" pitchFamily="34" charset="0"/>
              </a:rPr>
              <a:t>statsmodels.formula.api</a:t>
            </a:r>
            <a:r>
              <a:rPr lang="en-US" b="0" i="0" dirty="0">
                <a:solidFill>
                  <a:srgbClr val="222222"/>
                </a:solidFill>
                <a:effectLst/>
                <a:latin typeface="Arial" panose="020B0604020202020204" pitchFamily="34" charset="0"/>
              </a:rPr>
              <a:t> as </a:t>
            </a:r>
            <a:r>
              <a:rPr lang="en-US" b="0" i="0" dirty="0" err="1">
                <a:solidFill>
                  <a:srgbClr val="222222"/>
                </a:solidFill>
                <a:effectLst/>
                <a:latin typeface="Arial" panose="020B0604020202020204" pitchFamily="34" charset="0"/>
              </a:rPr>
              <a:t>smf</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import </a:t>
            </a:r>
            <a:r>
              <a:rPr lang="en-US" b="0" i="0" dirty="0" err="1">
                <a:solidFill>
                  <a:srgbClr val="222222"/>
                </a:solidFill>
                <a:effectLst/>
                <a:latin typeface="Arial" panose="020B0604020202020204" pitchFamily="34" charset="0"/>
              </a:rPr>
              <a:t>matplotlib.pyplot</a:t>
            </a:r>
            <a:r>
              <a:rPr lang="en-US" b="0" i="0" dirty="0">
                <a:solidFill>
                  <a:srgbClr val="222222"/>
                </a:solidFill>
                <a:effectLst/>
                <a:latin typeface="Arial" panose="020B0604020202020204" pitchFamily="34" charset="0"/>
              </a:rPr>
              <a:t> as </a:t>
            </a:r>
            <a:r>
              <a:rPr lang="en-US" b="0" i="0" dirty="0" err="1">
                <a:solidFill>
                  <a:srgbClr val="222222"/>
                </a:solidFill>
                <a:effectLst/>
                <a:latin typeface="Arial" panose="020B0604020202020204" pitchFamily="34" charset="0"/>
              </a:rPr>
              <a:t>plt</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import seaborn as </a:t>
            </a:r>
            <a:r>
              <a:rPr lang="en-US" b="0" i="0" dirty="0" err="1">
                <a:solidFill>
                  <a:srgbClr val="222222"/>
                </a:solidFill>
                <a:effectLst/>
                <a:latin typeface="Arial" panose="020B0604020202020204" pitchFamily="34" charset="0"/>
              </a:rPr>
              <a:t>sns</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import </a:t>
            </a:r>
            <a:r>
              <a:rPr lang="en-US" b="0" i="0" dirty="0" err="1">
                <a:solidFill>
                  <a:srgbClr val="222222"/>
                </a:solidFill>
                <a:effectLst/>
                <a:latin typeface="Arial" panose="020B0604020202020204" pitchFamily="34" charset="0"/>
              </a:rPr>
              <a:t>researchpy</a:t>
            </a:r>
            <a:r>
              <a:rPr lang="en-US" b="0" i="0" dirty="0">
                <a:solidFill>
                  <a:srgbClr val="222222"/>
                </a:solidFill>
                <a:effectLst/>
                <a:latin typeface="Arial" panose="020B0604020202020204" pitchFamily="34" charset="0"/>
              </a:rPr>
              <a:t> as </a:t>
            </a:r>
            <a:r>
              <a:rPr lang="en-US" b="0" i="0" dirty="0" err="1">
                <a:solidFill>
                  <a:srgbClr val="222222"/>
                </a:solidFill>
                <a:effectLst/>
                <a:latin typeface="Arial" panose="020B0604020202020204" pitchFamily="34" charset="0"/>
              </a:rPr>
              <a:t>rp</a:t>
            </a: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import statistics</a:t>
            </a:r>
          </a:p>
          <a:p>
            <a:endParaRPr lang="en-US" dirty="0"/>
          </a:p>
        </p:txBody>
      </p:sp>
    </p:spTree>
    <p:extLst>
      <p:ext uri="{BB962C8B-B14F-4D97-AF65-F5344CB8AC3E}">
        <p14:creationId xmlns:p14="http://schemas.microsoft.com/office/powerpoint/2010/main" val="3548221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White flowers on a green background">
            <a:extLst>
              <a:ext uri="{FF2B5EF4-FFF2-40B4-BE49-F238E27FC236}">
                <a16:creationId xmlns:a16="http://schemas.microsoft.com/office/drawing/2014/main" id="{E7BA5AD9-671A-8AE6-64EE-FDBA21E8EC83}"/>
              </a:ext>
            </a:extLst>
          </p:cNvPr>
          <p:cNvPicPr>
            <a:picLocks noGrp="1" noChangeAspect="1"/>
          </p:cNvPicPr>
          <p:nvPr>
            <p:ph idx="1"/>
          </p:nvPr>
        </p:nvPicPr>
        <p:blipFill rotWithShape="1">
          <a:blip r:embed="rId2">
            <a:duotone>
              <a:schemeClr val="accent2">
                <a:shade val="45000"/>
                <a:satMod val="135000"/>
              </a:schemeClr>
              <a:prstClr val="white"/>
            </a:duotone>
          </a:blip>
          <a:srcRect t="5167" b="10563"/>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42F4AC62-EC78-4578-85F3-05A4CEBD3F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668" y="640080"/>
            <a:ext cx="10915252" cy="5263134"/>
          </a:xfrm>
          <a:prstGeom prst="rect">
            <a:avLst/>
          </a:prstGeom>
          <a:noFill/>
          <a:ln w="31750" cap="sq">
            <a:solidFill>
              <a:schemeClr val="bg1">
                <a:alpha val="8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0988A71-02BB-4403-9321-68D5EC656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2767"/>
            <a:ext cx="10585166" cy="493776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C6B90-6391-8829-4608-7DAB1C3F74C6}"/>
              </a:ext>
            </a:extLst>
          </p:cNvPr>
          <p:cNvSpPr>
            <a:spLocks noGrp="1"/>
          </p:cNvSpPr>
          <p:nvPr>
            <p:ph type="title"/>
          </p:nvPr>
        </p:nvSpPr>
        <p:spPr>
          <a:xfrm>
            <a:off x="1120624" y="1122807"/>
            <a:ext cx="9954443" cy="4297680"/>
          </a:xfrm>
          <a:noFill/>
          <a:ln>
            <a:noFill/>
          </a:ln>
        </p:spPr>
        <p:txBody>
          <a:bodyPr vert="horz" lIns="182880" tIns="182880" rIns="182880" bIns="182880" rtlCol="0" anchor="ctr">
            <a:normAutofit/>
          </a:bodyPr>
          <a:lstStyle/>
          <a:p>
            <a:r>
              <a:rPr lang="en-US" sz="6000" kern="1200" cap="all" spc="200" baseline="0">
                <a:solidFill>
                  <a:schemeClr val="tx1">
                    <a:lumMod val="85000"/>
                    <a:lumOff val="15000"/>
                  </a:schemeClr>
                </a:solidFill>
                <a:latin typeface="+mj-lt"/>
                <a:ea typeface="+mj-ea"/>
                <a:cs typeface="+mj-cs"/>
              </a:rPr>
              <a:t>ThankYou </a:t>
            </a:r>
          </a:p>
        </p:txBody>
      </p:sp>
    </p:spTree>
    <p:extLst>
      <p:ext uri="{BB962C8B-B14F-4D97-AF65-F5344CB8AC3E}">
        <p14:creationId xmlns:p14="http://schemas.microsoft.com/office/powerpoint/2010/main" val="3610272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62670-8ADA-18B2-0909-2E033C424C96}"/>
              </a:ext>
            </a:extLst>
          </p:cNvPr>
          <p:cNvSpPr>
            <a:spLocks noGrp="1"/>
          </p:cNvSpPr>
          <p:nvPr>
            <p:ph type="title"/>
          </p:nvPr>
        </p:nvSpPr>
        <p:spPr>
          <a:xfrm>
            <a:off x="2231135" y="406401"/>
            <a:ext cx="7755827" cy="850900"/>
          </a:xfrm>
        </p:spPr>
        <p:txBody>
          <a:bodyPr>
            <a:normAutofit/>
          </a:bodyPr>
          <a:lstStyle/>
          <a:p>
            <a:r>
              <a:rPr lang="en-US">
                <a:latin typeface="Times New Roman" panose="02020603050405020304" pitchFamily="18" charset="0"/>
                <a:cs typeface="Times New Roman" panose="02020603050405020304" pitchFamily="18" charset="0"/>
              </a:rPr>
              <a:t>PROJECT OUTLINE </a:t>
            </a:r>
          </a:p>
        </p:txBody>
      </p:sp>
      <p:graphicFrame>
        <p:nvGraphicFramePr>
          <p:cNvPr id="5" name="Content Placeholder 2">
            <a:extLst>
              <a:ext uri="{FF2B5EF4-FFF2-40B4-BE49-F238E27FC236}">
                <a16:creationId xmlns:a16="http://schemas.microsoft.com/office/drawing/2014/main" id="{3E86EFD8-C3EB-EFDE-1B1E-0CFD9D4C3D4B}"/>
              </a:ext>
            </a:extLst>
          </p:cNvPr>
          <p:cNvGraphicFramePr>
            <a:graphicFrameLocks noGrp="1"/>
          </p:cNvGraphicFramePr>
          <p:nvPr>
            <p:ph idx="1"/>
            <p:extLst>
              <p:ext uri="{D42A27DB-BD31-4B8C-83A1-F6EECF244321}">
                <p14:modId xmlns:p14="http://schemas.microsoft.com/office/powerpoint/2010/main" val="1699565994"/>
              </p:ext>
            </p:extLst>
          </p:nvPr>
        </p:nvGraphicFramePr>
        <p:xfrm>
          <a:off x="985838" y="1536700"/>
          <a:ext cx="10863262" cy="51863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2181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385F0-6F45-3026-8CCF-78DE935DAB6D}"/>
              </a:ext>
            </a:extLst>
          </p:cNvPr>
          <p:cNvSpPr>
            <a:spLocks noGrp="1"/>
          </p:cNvSpPr>
          <p:nvPr>
            <p:ph type="title"/>
          </p:nvPr>
        </p:nvSpPr>
        <p:spPr>
          <a:xfrm>
            <a:off x="838200" y="276226"/>
            <a:ext cx="10515600" cy="905534"/>
          </a:xfrm>
          <a:solidFill>
            <a:srgbClr val="FFFFFF"/>
          </a:solidFill>
        </p:spPr>
        <p:txBody>
          <a:bodyPr>
            <a:normAutofit/>
          </a:bodyPr>
          <a:lstStyle/>
          <a:p>
            <a:r>
              <a:rPr lang="en-US" sz="3200" dirty="0">
                <a:solidFill>
                  <a:schemeClr val="accent1">
                    <a:lumMod val="75000"/>
                  </a:schemeClr>
                </a:solidFill>
                <a:latin typeface="Times New Roman" panose="02020603050405020304" pitchFamily="18" charset="0"/>
                <a:cs typeface="Times New Roman" panose="02020603050405020304" pitchFamily="18" charset="0"/>
              </a:rPr>
              <a:t>CARGURUS.COM</a:t>
            </a:r>
          </a:p>
        </p:txBody>
      </p:sp>
      <p:sp>
        <p:nvSpPr>
          <p:cNvPr id="3" name="Content Placeholder 2">
            <a:extLst>
              <a:ext uri="{FF2B5EF4-FFF2-40B4-BE49-F238E27FC236}">
                <a16:creationId xmlns:a16="http://schemas.microsoft.com/office/drawing/2014/main" id="{5757EC7D-32BA-12C7-D9D4-BCD6C354F2FD}"/>
              </a:ext>
            </a:extLst>
          </p:cNvPr>
          <p:cNvSpPr>
            <a:spLocks noGrp="1"/>
          </p:cNvSpPr>
          <p:nvPr>
            <p:ph idx="1"/>
          </p:nvPr>
        </p:nvSpPr>
        <p:spPr>
          <a:xfrm>
            <a:off x="838200" y="1531916"/>
            <a:ext cx="10515600" cy="5326083"/>
          </a:xfrm>
        </p:spPr>
        <p:txBody>
          <a:bodyPr>
            <a:normAutofit/>
          </a:bodyPr>
          <a:lstStyle/>
          <a:p>
            <a:r>
              <a:rPr lang="en-US" sz="2000" b="0" i="0" dirty="0">
                <a:solidFill>
                  <a:srgbClr val="202122"/>
                </a:solidFill>
                <a:effectLst/>
                <a:latin typeface="+mj-lt"/>
                <a:cs typeface="Times New Roman" panose="02020603050405020304" pitchFamily="18" charset="0"/>
              </a:rPr>
              <a:t>It is an automotive research and shopping website that assists users in comparing local listings for used and new cars, and contacting sellers</a:t>
            </a:r>
          </a:p>
          <a:p>
            <a:r>
              <a:rPr lang="en-US" sz="2000" dirty="0">
                <a:solidFill>
                  <a:srgbClr val="202122"/>
                </a:solidFill>
                <a:latin typeface="+mj-lt"/>
                <a:cs typeface="Times New Roman" panose="02020603050405020304" pitchFamily="18" charset="0"/>
              </a:rPr>
              <a:t>U</a:t>
            </a:r>
            <a:r>
              <a:rPr lang="en-US" sz="2000" b="0" i="0" dirty="0">
                <a:solidFill>
                  <a:srgbClr val="202122"/>
                </a:solidFill>
                <a:effectLst/>
                <a:latin typeface="+mj-lt"/>
                <a:cs typeface="Times New Roman" panose="02020603050405020304" pitchFamily="18" charset="0"/>
              </a:rPr>
              <a:t>ses algorithms to analyze and compare prices and features on cars for sale</a:t>
            </a:r>
          </a:p>
          <a:p>
            <a:r>
              <a:rPr lang="en-US" sz="2000" dirty="0">
                <a:solidFill>
                  <a:srgbClr val="202122"/>
                </a:solidFill>
                <a:latin typeface="+mj-lt"/>
                <a:cs typeface="Times New Roman" panose="02020603050405020304" pitchFamily="18" charset="0"/>
              </a:rPr>
              <a:t>C</a:t>
            </a:r>
            <a:r>
              <a:rPr lang="en-US" sz="2000" b="0" i="0" dirty="0">
                <a:solidFill>
                  <a:srgbClr val="202122"/>
                </a:solidFill>
                <a:effectLst/>
                <a:latin typeface="+mj-lt"/>
                <a:cs typeface="Times New Roman" panose="02020603050405020304" pitchFamily="18" charset="0"/>
              </a:rPr>
              <a:t>ustomers can search for specific cars in their local area and compare listings by price, features, and dealership reputation</a:t>
            </a:r>
            <a:endParaRPr lang="en-US" sz="2000" dirty="0">
              <a:solidFill>
                <a:srgbClr val="202122"/>
              </a:solidFill>
              <a:latin typeface="+mj-lt"/>
              <a:cs typeface="Times New Roman" panose="02020603050405020304" pitchFamily="18" charset="0"/>
            </a:endParaRPr>
          </a:p>
          <a:p>
            <a:r>
              <a:rPr lang="en-US" sz="2000" dirty="0">
                <a:solidFill>
                  <a:srgbClr val="202122"/>
                </a:solidFill>
                <a:latin typeface="+mj-lt"/>
                <a:cs typeface="Times New Roman" panose="02020603050405020304" pitchFamily="18" charset="0"/>
              </a:rPr>
              <a:t>Also provides</a:t>
            </a:r>
            <a:r>
              <a:rPr lang="en-US" sz="2000" b="0" i="0" dirty="0">
                <a:solidFill>
                  <a:srgbClr val="202122"/>
                </a:solidFill>
                <a:effectLst/>
                <a:latin typeface="+mj-lt"/>
                <a:cs typeface="Times New Roman" panose="02020603050405020304" pitchFamily="18" charset="0"/>
              </a:rPr>
              <a:t> discussion platform for car enthusiasts </a:t>
            </a:r>
          </a:p>
          <a:p>
            <a:endParaRPr lang="en-US"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BD57CB8-D317-03A3-0446-9DB32FBDADF2}"/>
              </a:ext>
            </a:extLst>
          </p:cNvPr>
          <p:cNvPicPr>
            <a:picLocks noChangeAspect="1"/>
          </p:cNvPicPr>
          <p:nvPr/>
        </p:nvPicPr>
        <p:blipFill rotWithShape="1">
          <a:blip r:embed="rId2"/>
          <a:srcRect l="963" t="35109" r="20535" b="23873"/>
          <a:stretch/>
        </p:blipFill>
        <p:spPr>
          <a:xfrm>
            <a:off x="1048292" y="3779955"/>
            <a:ext cx="10305508" cy="2801819"/>
          </a:xfrm>
          <a:prstGeom prst="rect">
            <a:avLst/>
          </a:prstGeom>
        </p:spPr>
      </p:pic>
    </p:spTree>
    <p:extLst>
      <p:ext uri="{BB962C8B-B14F-4D97-AF65-F5344CB8AC3E}">
        <p14:creationId xmlns:p14="http://schemas.microsoft.com/office/powerpoint/2010/main" val="174221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D0495-CAF7-E923-AA3C-B4463AFC57AB}"/>
              </a:ext>
            </a:extLst>
          </p:cNvPr>
          <p:cNvSpPr>
            <a:spLocks noGrp="1"/>
          </p:cNvSpPr>
          <p:nvPr>
            <p:ph type="title"/>
          </p:nvPr>
        </p:nvSpPr>
        <p:spPr>
          <a:xfrm>
            <a:off x="1971675" y="430053"/>
            <a:ext cx="7886700" cy="812960"/>
          </a:xfrm>
        </p:spPr>
        <p:txBody>
          <a:bodyPr>
            <a:normAutofit/>
          </a:bodyPr>
          <a:lstStyle/>
          <a:p>
            <a:pPr algn="ctr"/>
            <a:r>
              <a:rPr lang="en-US" dirty="0">
                <a:solidFill>
                  <a:schemeClr val="accent1">
                    <a:lumMod val="75000"/>
                  </a:schemeClr>
                </a:solidFill>
                <a:latin typeface="Times New Roman" panose="02020603050405020304" pitchFamily="18" charset="0"/>
                <a:cs typeface="Times New Roman" panose="02020603050405020304" pitchFamily="18" charset="0"/>
              </a:rPr>
              <a:t>WEB CRAWLING </a:t>
            </a:r>
          </a:p>
        </p:txBody>
      </p:sp>
      <p:sp>
        <p:nvSpPr>
          <p:cNvPr id="3" name="Content Placeholder 2">
            <a:extLst>
              <a:ext uri="{FF2B5EF4-FFF2-40B4-BE49-F238E27FC236}">
                <a16:creationId xmlns:a16="http://schemas.microsoft.com/office/drawing/2014/main" id="{F4A2ADC5-5E49-FC27-06A1-91804815BC8B}"/>
              </a:ext>
            </a:extLst>
          </p:cNvPr>
          <p:cNvSpPr>
            <a:spLocks noGrp="1"/>
          </p:cNvSpPr>
          <p:nvPr>
            <p:ph idx="1"/>
          </p:nvPr>
        </p:nvSpPr>
        <p:spPr>
          <a:xfrm>
            <a:off x="838200" y="1395572"/>
            <a:ext cx="10515600" cy="5032375"/>
          </a:xfrm>
        </p:spPr>
        <p:txBody>
          <a:bodyPr/>
          <a:lstStyle/>
          <a:p>
            <a:r>
              <a:rPr lang="en-US" sz="2000" dirty="0">
                <a:latin typeface="+mj-lt"/>
                <a:cs typeface="Times New Roman" panose="02020603050405020304" pitchFamily="18" charset="0"/>
              </a:rPr>
              <a:t>Car details is available in a block for every car as shown below:</a:t>
            </a:r>
          </a:p>
          <a:p>
            <a:endParaRPr lang="en-US" sz="2000" dirty="0">
              <a:latin typeface="Times New Roman" panose="02020603050405020304" pitchFamily="18" charset="0"/>
              <a:cs typeface="Times New Roman" panose="02020603050405020304" pitchFamily="18" charset="0"/>
            </a:endParaRPr>
          </a:p>
          <a:p>
            <a:pPr marL="0" indent="0">
              <a:buNone/>
            </a:pPr>
            <a:r>
              <a:rPr lang="en-US" dirty="0"/>
              <a:t> </a:t>
            </a:r>
          </a:p>
        </p:txBody>
      </p:sp>
      <p:pic>
        <p:nvPicPr>
          <p:cNvPr id="4" name="Picture 3">
            <a:extLst>
              <a:ext uri="{FF2B5EF4-FFF2-40B4-BE49-F238E27FC236}">
                <a16:creationId xmlns:a16="http://schemas.microsoft.com/office/drawing/2014/main" id="{BAD1A774-9764-A14E-613C-52E6373D84E9}"/>
              </a:ext>
            </a:extLst>
          </p:cNvPr>
          <p:cNvPicPr>
            <a:picLocks noChangeAspect="1"/>
          </p:cNvPicPr>
          <p:nvPr/>
        </p:nvPicPr>
        <p:blipFill rotWithShape="1">
          <a:blip r:embed="rId2"/>
          <a:srcRect t="13384" r="1726" b="7673"/>
          <a:stretch/>
        </p:blipFill>
        <p:spPr>
          <a:xfrm>
            <a:off x="1122426" y="1854358"/>
            <a:ext cx="9054433" cy="4485481"/>
          </a:xfrm>
          <a:prstGeom prst="rect">
            <a:avLst/>
          </a:prstGeom>
        </p:spPr>
      </p:pic>
    </p:spTree>
    <p:extLst>
      <p:ext uri="{BB962C8B-B14F-4D97-AF65-F5344CB8AC3E}">
        <p14:creationId xmlns:p14="http://schemas.microsoft.com/office/powerpoint/2010/main" val="3688885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D65C12-26C7-30FB-F0E2-044599DF4AE3}"/>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sz="3000">
                <a:solidFill>
                  <a:srgbClr val="FFFFFF"/>
                </a:solidFill>
                <a:latin typeface="Times New Roman" panose="02020603050405020304" pitchFamily="18" charset="0"/>
                <a:cs typeface="Times New Roman" panose="02020603050405020304" pitchFamily="18" charset="0"/>
              </a:rPr>
              <a:t>WEB CRAWLING </a:t>
            </a:r>
            <a:endParaRPr lang="en-US" sz="3000">
              <a:solidFill>
                <a:srgbClr val="FFFFFF"/>
              </a:solidFill>
            </a:endParaRPr>
          </a:p>
        </p:txBody>
      </p:sp>
      <p:sp>
        <p:nvSpPr>
          <p:cNvPr id="3" name="Content Placeholder 2">
            <a:extLst>
              <a:ext uri="{FF2B5EF4-FFF2-40B4-BE49-F238E27FC236}">
                <a16:creationId xmlns:a16="http://schemas.microsoft.com/office/drawing/2014/main" id="{2B68A4E8-ECFD-8207-4057-7E30DF40C3FF}"/>
              </a:ext>
            </a:extLst>
          </p:cNvPr>
          <p:cNvSpPr>
            <a:spLocks noGrp="1"/>
          </p:cNvSpPr>
          <p:nvPr>
            <p:ph idx="1"/>
          </p:nvPr>
        </p:nvSpPr>
        <p:spPr>
          <a:xfrm>
            <a:off x="5576574" y="1146362"/>
            <a:ext cx="5354553" cy="5170170"/>
          </a:xfrm>
        </p:spPr>
        <p:txBody>
          <a:bodyPr anchor="ctr">
            <a:normAutofit fontScale="85000" lnSpcReduction="10000"/>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2400" dirty="0">
                <a:latin typeface="+mj-lt"/>
                <a:cs typeface="Times New Roman" panose="02020603050405020304" pitchFamily="18" charset="0"/>
              </a:rPr>
              <a:t>Used “Webdriver” and “Service” modules under the “Selenium” library </a:t>
            </a:r>
          </a:p>
          <a:p>
            <a:r>
              <a:rPr lang="en-US" sz="2400" b="1" dirty="0">
                <a:latin typeface="+mj-lt"/>
                <a:cs typeface="Times New Roman" panose="02020603050405020304" pitchFamily="18" charset="0"/>
              </a:rPr>
              <a:t>Fields</a:t>
            </a:r>
            <a:r>
              <a:rPr lang="en-US" sz="2400" dirty="0">
                <a:latin typeface="+mj-lt"/>
                <a:cs typeface="Times New Roman" panose="02020603050405020304" pitchFamily="18" charset="0"/>
              </a:rPr>
              <a:t> fetched from each block:  Brand, Make, Year, MilesDriven, Price, EMI, City, State</a:t>
            </a:r>
          </a:p>
          <a:p>
            <a:r>
              <a:rPr lang="en-US" sz="2400" dirty="0">
                <a:latin typeface="+mj-lt"/>
                <a:cs typeface="Times New Roman" panose="02020603050405020304" pitchFamily="18" charset="0"/>
              </a:rPr>
              <a:t>Used </a:t>
            </a:r>
            <a:r>
              <a:rPr lang="en-US" sz="2400" b="1" dirty="0">
                <a:latin typeface="+mj-lt"/>
                <a:cs typeface="Times New Roman" panose="02020603050405020304" pitchFamily="18" charset="0"/>
              </a:rPr>
              <a:t>Chrome developer tool </a:t>
            </a:r>
            <a:r>
              <a:rPr lang="en-US" sz="2400" dirty="0">
                <a:latin typeface="+mj-lt"/>
                <a:cs typeface="Times New Roman" panose="02020603050405020304" pitchFamily="18" charset="0"/>
              </a:rPr>
              <a:t>to access the HTML code of the website</a:t>
            </a:r>
          </a:p>
          <a:p>
            <a:r>
              <a:rPr lang="en-US" sz="2400" dirty="0">
                <a:latin typeface="+mj-lt"/>
                <a:cs typeface="Times New Roman" panose="02020603050405020304" pitchFamily="18" charset="0"/>
              </a:rPr>
              <a:t>Constructed </a:t>
            </a:r>
            <a:r>
              <a:rPr lang="en-US" sz="2400" b="1" dirty="0">
                <a:latin typeface="+mj-lt"/>
                <a:cs typeface="Times New Roman" panose="02020603050405020304" pitchFamily="18" charset="0"/>
              </a:rPr>
              <a:t>Regex</a:t>
            </a:r>
            <a:r>
              <a:rPr lang="en-US" sz="2400" dirty="0">
                <a:latin typeface="+mj-lt"/>
                <a:cs typeface="Times New Roman" panose="02020603050405020304" pitchFamily="18" charset="0"/>
              </a:rPr>
              <a:t> according to the appropriate </a:t>
            </a:r>
            <a:r>
              <a:rPr lang="en-US" sz="2400" b="1" dirty="0">
                <a:latin typeface="+mj-lt"/>
                <a:cs typeface="Times New Roman" panose="02020603050405020304" pitchFamily="18" charset="0"/>
              </a:rPr>
              <a:t>tags</a:t>
            </a:r>
            <a:r>
              <a:rPr lang="en-US" sz="2400" dirty="0">
                <a:latin typeface="+mj-lt"/>
                <a:cs typeface="Times New Roman" panose="02020603050405020304" pitchFamily="18" charset="0"/>
              </a:rPr>
              <a:t> for the data fields using </a:t>
            </a:r>
            <a:r>
              <a:rPr lang="en-US" sz="2400" b="1" dirty="0">
                <a:latin typeface="+mj-lt"/>
                <a:cs typeface="Times New Roman" panose="02020603050405020304" pitchFamily="18" charset="0"/>
              </a:rPr>
              <a:t>inspect element </a:t>
            </a:r>
          </a:p>
          <a:p>
            <a:r>
              <a:rPr lang="en-US" sz="2400" dirty="0">
                <a:latin typeface="+mj-lt"/>
                <a:cs typeface="Times New Roman" panose="02020603050405020304" pitchFamily="18" charset="0"/>
              </a:rPr>
              <a:t>Loaded the fetched data into the SQLite database “</a:t>
            </a:r>
            <a:r>
              <a:rPr lang="en-US" sz="2400" b="1" dirty="0">
                <a:latin typeface="+mj-lt"/>
                <a:cs typeface="Times New Roman" panose="02020603050405020304" pitchFamily="18" charset="0"/>
              </a:rPr>
              <a:t>CarguruFinal.db”</a:t>
            </a:r>
          </a:p>
          <a:p>
            <a:r>
              <a:rPr lang="en-US" sz="2400" dirty="0">
                <a:latin typeface="+mj-lt"/>
                <a:cs typeface="Times New Roman" panose="02020603050405020304" pitchFamily="18" charset="0"/>
              </a:rPr>
              <a:t>Total rows fetched: 923 </a:t>
            </a:r>
          </a:p>
          <a:p>
            <a:endParaRPr lang="en-US" sz="2400" dirty="0">
              <a:latin typeface="+mj-lt"/>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13741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D7C5BE-418C-4A44-91BF-28E411F75B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1559052"/>
            <a:ext cx="10271760" cy="4347972"/>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EB4AB6-4983-A350-07E1-B06A87E60703}"/>
              </a:ext>
            </a:extLst>
          </p:cNvPr>
          <p:cNvSpPr>
            <a:spLocks noGrp="1"/>
          </p:cNvSpPr>
          <p:nvPr>
            <p:ph type="title"/>
          </p:nvPr>
        </p:nvSpPr>
        <p:spPr>
          <a:xfrm>
            <a:off x="2231136" y="964692"/>
            <a:ext cx="7729728" cy="1188720"/>
          </a:xfrm>
          <a:ln>
            <a:solidFill>
              <a:srgbClr val="404040"/>
            </a:solidFill>
          </a:ln>
        </p:spPr>
        <p:txBody>
          <a:bodyPr vert="horz" lIns="182880" tIns="182880" rIns="182880" bIns="182880" rtlCol="0" anchor="ctr">
            <a:normAutofit/>
          </a:bodyPr>
          <a:lstStyle/>
          <a:p>
            <a:r>
              <a:rPr lang="en-US" dirty="0"/>
              <a:t>WEB CRAWLER Regex</a:t>
            </a:r>
          </a:p>
        </p:txBody>
      </p:sp>
      <p:pic>
        <p:nvPicPr>
          <p:cNvPr id="5" name="Content Placeholder 4" descr="A picture containing graphical user interface&#10;&#10;Description automatically generated">
            <a:extLst>
              <a:ext uri="{FF2B5EF4-FFF2-40B4-BE49-F238E27FC236}">
                <a16:creationId xmlns:a16="http://schemas.microsoft.com/office/drawing/2014/main" id="{B708BA6D-B742-0D53-DA5A-4A64F9C4B74E}"/>
              </a:ext>
            </a:extLst>
          </p:cNvPr>
          <p:cNvPicPr>
            <a:picLocks noGrp="1" noChangeAspect="1"/>
          </p:cNvPicPr>
          <p:nvPr>
            <p:ph idx="1"/>
          </p:nvPr>
        </p:nvPicPr>
        <p:blipFill>
          <a:blip r:embed="rId2"/>
          <a:stretch>
            <a:fillRect/>
          </a:stretch>
        </p:blipFill>
        <p:spPr>
          <a:xfrm>
            <a:off x="1727730" y="2482596"/>
            <a:ext cx="8748214" cy="2930652"/>
          </a:xfrm>
          <a:prstGeom prst="rect">
            <a:avLst/>
          </a:prstGeom>
        </p:spPr>
      </p:pic>
    </p:spTree>
    <p:extLst>
      <p:ext uri="{BB962C8B-B14F-4D97-AF65-F5344CB8AC3E}">
        <p14:creationId xmlns:p14="http://schemas.microsoft.com/office/powerpoint/2010/main" val="870354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A431C-FA55-8A67-747C-7B124B85F041}"/>
              </a:ext>
            </a:extLst>
          </p:cNvPr>
          <p:cNvSpPr>
            <a:spLocks noGrp="1"/>
          </p:cNvSpPr>
          <p:nvPr>
            <p:ph type="title"/>
          </p:nvPr>
        </p:nvSpPr>
        <p:spPr>
          <a:xfrm>
            <a:off x="2231136" y="480952"/>
            <a:ext cx="7230364" cy="570016"/>
          </a:xfrm>
        </p:spPr>
        <p:txBody>
          <a:bodyPr>
            <a:normAutofit fontScale="90000"/>
          </a:bodyPr>
          <a:lstStyle/>
          <a:p>
            <a:pPr algn="ctr"/>
            <a:r>
              <a:rPr lang="en-US" dirty="0">
                <a:solidFill>
                  <a:schemeClr val="accent1">
                    <a:lumMod val="75000"/>
                  </a:schemeClr>
                </a:solidFill>
                <a:latin typeface="Times New Roman" panose="02020603050405020304" pitchFamily="18" charset="0"/>
                <a:cs typeface="Times New Roman" panose="02020603050405020304" pitchFamily="18" charset="0"/>
              </a:rPr>
              <a:t>DATA CLEANING </a:t>
            </a:r>
          </a:p>
        </p:txBody>
      </p:sp>
      <p:sp>
        <p:nvSpPr>
          <p:cNvPr id="3" name="Content Placeholder 2">
            <a:extLst>
              <a:ext uri="{FF2B5EF4-FFF2-40B4-BE49-F238E27FC236}">
                <a16:creationId xmlns:a16="http://schemas.microsoft.com/office/drawing/2014/main" id="{61C91FE0-74FF-49F9-1A1B-BCCEBF4C2FD6}"/>
              </a:ext>
            </a:extLst>
          </p:cNvPr>
          <p:cNvSpPr>
            <a:spLocks noGrp="1"/>
          </p:cNvSpPr>
          <p:nvPr>
            <p:ph idx="1"/>
          </p:nvPr>
        </p:nvSpPr>
        <p:spPr>
          <a:xfrm>
            <a:off x="838200" y="1825625"/>
            <a:ext cx="10515600" cy="4551424"/>
          </a:xfrm>
        </p:spPr>
        <p:txBody>
          <a:bodyPr>
            <a:noAutofit/>
          </a:bodyPr>
          <a:lstStyle/>
          <a:p>
            <a:r>
              <a:rPr lang="en-US" sz="2000" dirty="0">
                <a:latin typeface="+mj-lt"/>
                <a:cs typeface="Times New Roman" panose="02020603050405020304" pitchFamily="18" charset="0"/>
              </a:rPr>
              <a:t>Removed ‘$’,‘,’ to perform calculations. </a:t>
            </a: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endParaRPr lang="en-US" sz="2000" dirty="0">
              <a:latin typeface="+mj-lt"/>
              <a:cs typeface="Times New Roman" panose="02020603050405020304" pitchFamily="18" charset="0"/>
            </a:endParaRPr>
          </a:p>
          <a:p>
            <a:r>
              <a:rPr lang="en-US" sz="2000" dirty="0">
                <a:latin typeface="+mj-lt"/>
                <a:cs typeface="Times New Roman" panose="02020603050405020304" pitchFamily="18" charset="0"/>
              </a:rPr>
              <a:t>Apart from this, data fetched was clean with </a:t>
            </a:r>
            <a:r>
              <a:rPr lang="en-US" sz="2000" b="1" dirty="0">
                <a:latin typeface="+mj-lt"/>
                <a:cs typeface="Times New Roman" panose="02020603050405020304" pitchFamily="18" charset="0"/>
              </a:rPr>
              <a:t>no NULL values</a:t>
            </a:r>
          </a:p>
        </p:txBody>
      </p:sp>
      <p:pic>
        <p:nvPicPr>
          <p:cNvPr id="4" name="Picture 3">
            <a:extLst>
              <a:ext uri="{FF2B5EF4-FFF2-40B4-BE49-F238E27FC236}">
                <a16:creationId xmlns:a16="http://schemas.microsoft.com/office/drawing/2014/main" id="{4D9A9C7D-AFFE-B022-478F-8AF76C8808BE}"/>
              </a:ext>
            </a:extLst>
          </p:cNvPr>
          <p:cNvPicPr>
            <a:picLocks noChangeAspect="1"/>
          </p:cNvPicPr>
          <p:nvPr/>
        </p:nvPicPr>
        <p:blipFill rotWithShape="1">
          <a:blip r:embed="rId2"/>
          <a:srcRect l="3930" t="13080" r="60037" b="55540"/>
          <a:stretch/>
        </p:blipFill>
        <p:spPr>
          <a:xfrm>
            <a:off x="2707574" y="2280062"/>
            <a:ext cx="5225144" cy="3526971"/>
          </a:xfrm>
          <a:prstGeom prst="rect">
            <a:avLst/>
          </a:prstGeom>
        </p:spPr>
      </p:pic>
    </p:spTree>
    <p:extLst>
      <p:ext uri="{BB962C8B-B14F-4D97-AF65-F5344CB8AC3E}">
        <p14:creationId xmlns:p14="http://schemas.microsoft.com/office/powerpoint/2010/main" val="1168355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D7C5BE-418C-4A44-91BF-28E411F75B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1559052"/>
            <a:ext cx="10271760" cy="4347972"/>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CD62DF-8428-B64C-D47C-0663E317799D}"/>
              </a:ext>
            </a:extLst>
          </p:cNvPr>
          <p:cNvSpPr>
            <a:spLocks noGrp="1"/>
          </p:cNvSpPr>
          <p:nvPr>
            <p:ph type="title"/>
          </p:nvPr>
        </p:nvSpPr>
        <p:spPr>
          <a:xfrm>
            <a:off x="2231136" y="964692"/>
            <a:ext cx="7729728" cy="1188720"/>
          </a:xfrm>
          <a:ln>
            <a:solidFill>
              <a:srgbClr val="404040"/>
            </a:solidFill>
          </a:ln>
        </p:spPr>
        <p:txBody>
          <a:bodyPr vert="horz" lIns="182880" tIns="182880" rIns="182880" bIns="182880" rtlCol="0" anchor="ctr">
            <a:normAutofit/>
          </a:bodyPr>
          <a:lstStyle/>
          <a:p>
            <a:r>
              <a:rPr lang="en-US" dirty="0"/>
              <a:t>REGRESSION ANALYSIS</a:t>
            </a:r>
            <a:br>
              <a:rPr lang="en-US" dirty="0"/>
            </a:br>
            <a:endParaRPr lang="en-US" dirty="0"/>
          </a:p>
        </p:txBody>
      </p:sp>
      <p:pic>
        <p:nvPicPr>
          <p:cNvPr id="7" name="Graphic 6" descr="Bar chart">
            <a:extLst>
              <a:ext uri="{FF2B5EF4-FFF2-40B4-BE49-F238E27FC236}">
                <a16:creationId xmlns:a16="http://schemas.microsoft.com/office/drawing/2014/main" id="{CB762638-8CC4-69B8-95C0-F749A478DC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36511" y="2482596"/>
            <a:ext cx="2930652" cy="2930652"/>
          </a:xfrm>
          <a:prstGeom prst="rect">
            <a:avLst/>
          </a:prstGeom>
        </p:spPr>
      </p:pic>
    </p:spTree>
    <p:extLst>
      <p:ext uri="{BB962C8B-B14F-4D97-AF65-F5344CB8AC3E}">
        <p14:creationId xmlns:p14="http://schemas.microsoft.com/office/powerpoint/2010/main" val="2290068596"/>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{AA7183BD-05A8-6C49-AA72-DE61B33B0709}tf10001120</Template>
  <TotalTime>622</TotalTime>
  <Words>1327</Words>
  <Application>Microsoft Macintosh PowerPoint</Application>
  <PresentationFormat>Widescreen</PresentationFormat>
  <Paragraphs>129</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Gill Sans MT</vt:lpstr>
      <vt:lpstr>Times New Roman</vt:lpstr>
      <vt:lpstr>Parcel</vt:lpstr>
      <vt:lpstr>MSIS 615 BUSINESS PROGRAMMING</vt:lpstr>
      <vt:lpstr>UNITED STATES USED CAR MARKET </vt:lpstr>
      <vt:lpstr>PROJECT OUTLINE </vt:lpstr>
      <vt:lpstr>CARGURUS.COM</vt:lpstr>
      <vt:lpstr>WEB CRAWLING </vt:lpstr>
      <vt:lpstr>WEB CRAWLING </vt:lpstr>
      <vt:lpstr>WEB CRAWLER Regex</vt:lpstr>
      <vt:lpstr>DATA CLEANING </vt:lpstr>
      <vt:lpstr>REGRESSION ANALYSIS </vt:lpstr>
      <vt:lpstr>LINEAR REGRESSION</vt:lpstr>
      <vt:lpstr>LINEAR REGRESSION</vt:lpstr>
      <vt:lpstr>MULTIPLE REGRESSION</vt:lpstr>
      <vt:lpstr>MULTIPLE REGRESSION</vt:lpstr>
      <vt:lpstr>VISUALIZATION </vt:lpstr>
      <vt:lpstr>LINEAR REGRESSION PLOT </vt:lpstr>
      <vt:lpstr>MULTIPLE REGRESSION PLOT </vt:lpstr>
      <vt:lpstr>AVERAGE PRICE VS STATE </vt:lpstr>
      <vt:lpstr>MILESDRIVEN VS STATE</vt:lpstr>
      <vt:lpstr>CONCLUSION WITH EXAMPLES </vt:lpstr>
      <vt:lpstr>DESCRIPTIVE ANALYSIS  </vt:lpstr>
      <vt:lpstr>STATISTICAL ANALYSIS BY STATE </vt:lpstr>
      <vt:lpstr>“MA” STATE ANALYSIS </vt:lpstr>
      <vt:lpstr>KEY HIGHLIGHTS </vt:lpstr>
      <vt:lpstr>LIBRARIES AND PACKAGES  </vt:lpstr>
      <vt:lpstr>ThankYou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MSIS 615 BUSINESS PROGRAMMING</dc:title>
  <dc:creator>Arpita Shrivas</dc:creator>
  <cp:lastModifiedBy>Aasim **</cp:lastModifiedBy>
  <cp:revision>19</cp:revision>
  <dcterms:created xsi:type="dcterms:W3CDTF">2023-05-08T12:56:55Z</dcterms:created>
  <dcterms:modified xsi:type="dcterms:W3CDTF">2023-05-09T01:56:11Z</dcterms:modified>
</cp:coreProperties>
</file>

<file path=docProps/thumbnail.jpeg>
</file>